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64" r:id="rId2"/>
    <p:sldId id="260" r:id="rId3"/>
    <p:sldId id="261" r:id="rId4"/>
    <p:sldId id="265" r:id="rId5"/>
    <p:sldId id="269" r:id="rId6"/>
    <p:sldId id="270" r:id="rId7"/>
    <p:sldId id="272" r:id="rId8"/>
    <p:sldId id="268" r:id="rId9"/>
    <p:sldId id="271" r:id="rId10"/>
    <p:sldId id="266" r:id="rId11"/>
    <p:sldId id="273" r:id="rId12"/>
    <p:sldId id="274" r:id="rId13"/>
    <p:sldId id="297" r:id="rId14"/>
    <p:sldId id="275" r:id="rId15"/>
    <p:sldId id="303" r:id="rId16"/>
    <p:sldId id="277" r:id="rId17"/>
    <p:sldId id="278" r:id="rId18"/>
    <p:sldId id="298" r:id="rId19"/>
    <p:sldId id="301" r:id="rId20"/>
    <p:sldId id="279" r:id="rId21"/>
    <p:sldId id="299" r:id="rId22"/>
    <p:sldId id="280" r:id="rId23"/>
    <p:sldId id="281" r:id="rId24"/>
    <p:sldId id="282" r:id="rId25"/>
    <p:sldId id="284" r:id="rId26"/>
    <p:sldId id="285" r:id="rId27"/>
    <p:sldId id="283" r:id="rId28"/>
    <p:sldId id="304" r:id="rId29"/>
    <p:sldId id="290" r:id="rId30"/>
    <p:sldId id="286" r:id="rId31"/>
    <p:sldId id="289" r:id="rId32"/>
    <p:sldId id="310" r:id="rId33"/>
    <p:sldId id="311" r:id="rId34"/>
    <p:sldId id="291" r:id="rId35"/>
    <p:sldId id="308" r:id="rId36"/>
    <p:sldId id="293" r:id="rId37"/>
    <p:sldId id="294" r:id="rId38"/>
    <p:sldId id="295" r:id="rId39"/>
    <p:sldId id="296" r:id="rId40"/>
    <p:sldId id="307" r:id="rId41"/>
    <p:sldId id="300" r:id="rId42"/>
    <p:sldId id="288" r:id="rId43"/>
    <p:sldId id="309" r:id="rId44"/>
    <p:sldId id="267" r:id="rId45"/>
    <p:sldId id="305" r:id="rId46"/>
    <p:sldId id="25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kib Cerny" initials="CC" lastIdx="5" clrIdx="0">
    <p:extLst>
      <p:ext uri="{19B8F6BF-5375-455C-9EA6-DF929625EA0E}">
        <p15:presenceInfo xmlns:p15="http://schemas.microsoft.com/office/powerpoint/2012/main" userId="S::ccerny@knights.ucf.edu::8f09d1cc-1cf8-415e-916d-1d06ecf0ea19" providerId="AD"/>
      </p:ext>
    </p:extLst>
  </p:cmAuthor>
  <p:cmAuthor id="2" name="Chakib Cerny" initials="CC [2]" lastIdx="4" clrIdx="1">
    <p:extLst>
      <p:ext uri="{19B8F6BF-5375-455C-9EA6-DF929625EA0E}">
        <p15:presenceInfo xmlns:p15="http://schemas.microsoft.com/office/powerpoint/2012/main" userId="Chakib Cer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4"/>
    <p:restoredTop sz="86604" autoAdjust="0"/>
  </p:normalViewPr>
  <p:slideViewPr>
    <p:cSldViewPr snapToGrid="0" snapToObjects="1">
      <p:cViewPr varScale="1">
        <p:scale>
          <a:sx n="99" d="100"/>
          <a:sy n="99" d="100"/>
        </p:scale>
        <p:origin x="2154" y="72"/>
      </p:cViewPr>
      <p:guideLst/>
    </p:cSldViewPr>
  </p:slideViewPr>
  <p:notesTextViewPr>
    <p:cViewPr>
      <p:scale>
        <a:sx n="1" d="1"/>
        <a:sy n="1" d="1"/>
      </p:scale>
      <p:origin x="0" y="0"/>
    </p:cViewPr>
  </p:notesTextViewPr>
  <p:notesViewPr>
    <p:cSldViewPr snapToGrid="0" snapToObjects="1">
      <p:cViewPr varScale="1">
        <p:scale>
          <a:sx n="115" d="100"/>
          <a:sy n="115"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7T14:59:33.403" idx="4">
    <p:pos x="10" y="10"/>
    <p:text>SLiM / msprime -&gt; what's different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7T15:03:23.257" idx="5">
    <p:pos x="10" y="10"/>
    <p:text>How is this generative network different than existing models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7T15:03:23.257" idx="5">
    <p:pos x="10" y="10"/>
    <p:text>How is this generative network different than existing models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7T15:03:23.257" idx="5">
    <p:pos x="10" y="10"/>
    <p:text>How is this generative network different than existing models</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2B353B-17DE-F24E-9686-9B8AC9ABF674}" type="datetimeFigureOut">
              <a:rPr lang="en-US" smtClean="0"/>
              <a:t>4/18/2021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E00F6-FCEB-3240-BF91-2FE8D291BB05}" type="datetimeFigureOut">
              <a:rPr lang="en-US" smtClean="0"/>
              <a:t>4/18/2021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eeexplore.ieee.org/author/37601865300"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ieeexplore.ieee.org/author/37282373900" TargetMode="External"/><Relationship Id="rId5" Type="http://schemas.openxmlformats.org/officeDocument/2006/relationships/hyperlink" Target="https://ieeexplore.ieee.org/author/37871174400" TargetMode="External"/><Relationship Id="rId4" Type="http://schemas.openxmlformats.org/officeDocument/2006/relationships/hyperlink" Target="https://ieeexplore.ieee.org/author/3787117320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Stochastic_model" TargetMode="External"/><Relationship Id="rId7" Type="http://schemas.openxmlformats.org/officeDocument/2006/relationships/hyperlink" Target="https://en.wikipedia.org/wiki/Discrete-time_stochastic_proces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Random_variable" TargetMode="External"/><Relationship Id="rId5" Type="http://schemas.openxmlformats.org/officeDocument/2006/relationships/hyperlink" Target="https://en.wikipedia.org/wiki/Jacob_Bernoulli" TargetMode="External"/><Relationship Id="rId4" Type="http://schemas.openxmlformats.org/officeDocument/2006/relationships/hyperlink" Target="https://en.wikipedia.org/wiki/Sequenc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7" Type="http://schemas.openxmlformats.org/officeDocument/2006/relationships/hyperlink" Target="https://en.wikipedia.org/wiki/Single-nucleotide_polymorphism#cite_note-1"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Genome" TargetMode="External"/><Relationship Id="rId5" Type="http://schemas.openxmlformats.org/officeDocument/2006/relationships/hyperlink" Target="https://en.wikipedia.org/wiki/Nucleotide" TargetMode="External"/><Relationship Id="rId4" Type="http://schemas.openxmlformats.org/officeDocument/2006/relationships/hyperlink" Target="https://en.wikipedia.org/wiki/Help:IPA/English"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Genetics" TargetMode="External"/><Relationship Id="rId7" Type="http://schemas.openxmlformats.org/officeDocument/2006/relationships/hyperlink" Target="https://en.wikipedia.org/wiki/Single-nucleotide_polymorphism#cite_note-1"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Genome" TargetMode="External"/><Relationship Id="rId5" Type="http://schemas.openxmlformats.org/officeDocument/2006/relationships/hyperlink" Target="https://en.wikipedia.org/wiki/Nucleotide" TargetMode="External"/><Relationship Id="rId4" Type="http://schemas.openxmlformats.org/officeDocument/2006/relationships/hyperlink" Target="https://en.wikipedia.org/wiki/Help:IPA/English"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Allel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Random_mating" TargetMode="External"/><Relationship Id="rId5" Type="http://schemas.openxmlformats.org/officeDocument/2006/relationships/hyperlink" Target="https://en.wikipedia.org/wiki/Population" TargetMode="External"/><Relationship Id="rId4" Type="http://schemas.openxmlformats.org/officeDocument/2006/relationships/hyperlink" Target="https://en.wikipedia.org/wiki/Allele_frequency"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813403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https://mathgen.stats.ox.ac.uk/genetics_software/hapgen/hapgen2.html#:~:text=HAPGEN2%20is%20a%20an%20updated,are%20in%20Hardy%2DWeinberg%20equilibrium.</a:t>
            </a:r>
          </a:p>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381479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667797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We want to highlight that AGs are created without requiring the knowledge of the underlying evolutionary history, or the pre-processing bioinformatic pipelines</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25578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423808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34630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385371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36502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2618580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55555"/>
                </a:solidFill>
                <a:effectLst/>
                <a:latin typeface="Helvetica Neue"/>
              </a:rPr>
              <a:t>rectified linear activation function</a:t>
            </a:r>
            <a:r>
              <a:rPr lang="en-US" b="0" i="0" dirty="0">
                <a:solidFill>
                  <a:srgbClr val="555555"/>
                </a:solidFill>
                <a:effectLst/>
                <a:latin typeface="Helvetica Neue"/>
              </a:rPr>
              <a:t> or </a:t>
            </a:r>
            <a:r>
              <a:rPr lang="en-US" b="1" i="0" dirty="0" err="1">
                <a:solidFill>
                  <a:srgbClr val="555555"/>
                </a:solidFill>
                <a:effectLst/>
                <a:latin typeface="Helvetica Neue"/>
              </a:rPr>
              <a:t>ReLU</a:t>
            </a:r>
            <a:r>
              <a:rPr lang="en-US" b="0" i="0" dirty="0">
                <a:solidFill>
                  <a:srgbClr val="555555"/>
                </a:solidFill>
                <a:effectLst/>
                <a:latin typeface="Helvetica Neue"/>
              </a:rPr>
              <a:t> for short is a piecewise linear function that will output the input directly if it is positive, otherwise, it will output zero</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19</a:t>
            </a:fld>
            <a:endParaRPr lang="en-US"/>
          </a:p>
        </p:txBody>
      </p:sp>
    </p:spTree>
    <p:extLst>
      <p:ext uri="{BB962C8B-B14F-4D97-AF65-F5344CB8AC3E}">
        <p14:creationId xmlns:p14="http://schemas.microsoft.com/office/powerpoint/2010/main" val="1460972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20</a:t>
            </a:fld>
            <a:endParaRPr lang="en-US"/>
          </a:p>
        </p:txBody>
      </p:sp>
    </p:spTree>
    <p:extLst>
      <p:ext uri="{BB962C8B-B14F-4D97-AF65-F5344CB8AC3E}">
        <p14:creationId xmlns:p14="http://schemas.microsoft.com/office/powerpoint/2010/main" val="26705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470478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478398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10001 Epochs !!!!</a:t>
            </a:r>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3336944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23</a:t>
            </a:fld>
            <a:endParaRPr lang="en-US"/>
          </a:p>
        </p:txBody>
      </p:sp>
    </p:spTree>
    <p:extLst>
      <p:ext uri="{BB962C8B-B14F-4D97-AF65-F5344CB8AC3E}">
        <p14:creationId xmlns:p14="http://schemas.microsoft.com/office/powerpoint/2010/main" val="2577070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24</a:t>
            </a:fld>
            <a:endParaRPr lang="en-US"/>
          </a:p>
        </p:txBody>
      </p:sp>
    </p:spTree>
    <p:extLst>
      <p:ext uri="{BB962C8B-B14F-4D97-AF65-F5344CB8AC3E}">
        <p14:creationId xmlns:p14="http://schemas.microsoft.com/office/powerpoint/2010/main" val="3044013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25</a:t>
            </a:fld>
            <a:endParaRPr lang="en-US"/>
          </a:p>
        </p:txBody>
      </p:sp>
    </p:spTree>
    <p:extLst>
      <p:ext uri="{BB962C8B-B14F-4D97-AF65-F5344CB8AC3E}">
        <p14:creationId xmlns:p14="http://schemas.microsoft.com/office/powerpoint/2010/main" val="391792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26</a:t>
            </a:fld>
            <a:endParaRPr lang="en-US"/>
          </a:p>
        </p:txBody>
      </p:sp>
    </p:spTree>
    <p:extLst>
      <p:ext uri="{BB962C8B-B14F-4D97-AF65-F5344CB8AC3E}">
        <p14:creationId xmlns:p14="http://schemas.microsoft.com/office/powerpoint/2010/main" val="206314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27</a:t>
            </a:fld>
            <a:endParaRPr lang="en-US"/>
          </a:p>
        </p:txBody>
      </p:sp>
    </p:spTree>
    <p:extLst>
      <p:ext uri="{BB962C8B-B14F-4D97-AF65-F5344CB8AC3E}">
        <p14:creationId xmlns:p14="http://schemas.microsoft.com/office/powerpoint/2010/main" val="3817425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33333"/>
                </a:solidFill>
                <a:effectLst/>
                <a:latin typeface="Arial" panose="020B0604020202020204" pitchFamily="34" charset="0"/>
              </a:rPr>
              <a:t>A binary format for genetic data designed for large whole genome studies that enable both marker and strand based analyses</a:t>
            </a:r>
            <a:endParaRPr lang="en-US" b="1" dirty="0"/>
          </a:p>
          <a:p>
            <a:r>
              <a:rPr lang="en-US" b="0" i="0" u="none" strike="noStrike" dirty="0">
                <a:solidFill>
                  <a:srgbClr val="006699"/>
                </a:solidFill>
                <a:effectLst/>
                <a:latin typeface="Arial" panose="020B0604020202020204" pitchFamily="34" charset="0"/>
                <a:hlinkClick r:id="rId3"/>
              </a:rPr>
              <a:t>Athos </a:t>
            </a:r>
            <a:r>
              <a:rPr lang="en-US" b="0" i="0" u="none" strike="noStrike" dirty="0" err="1">
                <a:solidFill>
                  <a:srgbClr val="006699"/>
                </a:solidFill>
                <a:effectLst/>
                <a:latin typeface="Arial" panose="020B0604020202020204" pitchFamily="34" charset="0"/>
                <a:hlinkClick r:id="rId3"/>
              </a:rPr>
              <a:t>Antoniades</a:t>
            </a:r>
            <a:r>
              <a:rPr lang="en-US" b="0" i="0" dirty="0">
                <a:solidFill>
                  <a:srgbClr val="333333"/>
                </a:solidFill>
                <a:effectLst/>
                <a:latin typeface="Arial" panose="020B0604020202020204" pitchFamily="34" charset="0"/>
              </a:rPr>
              <a:t>; </a:t>
            </a:r>
            <a:r>
              <a:rPr lang="en-US" b="0" i="0" u="none" strike="noStrike" dirty="0" err="1">
                <a:solidFill>
                  <a:srgbClr val="006699"/>
                </a:solidFill>
                <a:effectLst/>
                <a:latin typeface="Arial" panose="020B0604020202020204" pitchFamily="34" charset="0"/>
                <a:hlinkClick r:id="rId4"/>
              </a:rPr>
              <a:t>Loizos</a:t>
            </a:r>
            <a:r>
              <a:rPr lang="en-US" b="0" i="0" u="none" strike="noStrike" dirty="0">
                <a:solidFill>
                  <a:srgbClr val="006699"/>
                </a:solidFill>
                <a:effectLst/>
                <a:latin typeface="Arial" panose="020B0604020202020204" pitchFamily="34" charset="0"/>
                <a:hlinkClick r:id="rId4"/>
              </a:rPr>
              <a:t> </a:t>
            </a:r>
            <a:r>
              <a:rPr lang="en-US" b="0" i="0" u="none" strike="noStrike" dirty="0" err="1">
                <a:solidFill>
                  <a:srgbClr val="006699"/>
                </a:solidFill>
                <a:effectLst/>
                <a:latin typeface="Arial" panose="020B0604020202020204" pitchFamily="34" charset="0"/>
                <a:hlinkClick r:id="rId4"/>
              </a:rPr>
              <a:t>Loizou</a:t>
            </a:r>
            <a:r>
              <a:rPr lang="en-US" b="0" i="0" dirty="0">
                <a:solidFill>
                  <a:srgbClr val="333333"/>
                </a:solidFill>
                <a:effectLst/>
                <a:latin typeface="Arial" panose="020B0604020202020204" pitchFamily="34" charset="0"/>
              </a:rPr>
              <a:t>; </a:t>
            </a:r>
            <a:r>
              <a:rPr lang="en-US" b="0" i="0" u="none" strike="noStrike" dirty="0">
                <a:solidFill>
                  <a:srgbClr val="006699"/>
                </a:solidFill>
                <a:effectLst/>
                <a:latin typeface="Arial" panose="020B0604020202020204" pitchFamily="34" charset="0"/>
                <a:hlinkClick r:id="rId5"/>
              </a:rPr>
              <a:t>Aristos </a:t>
            </a:r>
            <a:r>
              <a:rPr lang="en-US" b="0" i="0" u="none" strike="noStrike" dirty="0" err="1">
                <a:solidFill>
                  <a:srgbClr val="006699"/>
                </a:solidFill>
                <a:effectLst/>
                <a:latin typeface="Arial" panose="020B0604020202020204" pitchFamily="34" charset="0"/>
                <a:hlinkClick r:id="rId5"/>
              </a:rPr>
              <a:t>Aristodimou</a:t>
            </a:r>
            <a:r>
              <a:rPr lang="en-US" b="0" i="0" dirty="0">
                <a:solidFill>
                  <a:srgbClr val="333333"/>
                </a:solidFill>
                <a:effectLst/>
                <a:latin typeface="Arial" panose="020B0604020202020204" pitchFamily="34" charset="0"/>
              </a:rPr>
              <a:t>; </a:t>
            </a:r>
            <a:r>
              <a:rPr lang="en-US" b="0" i="0" u="none" strike="noStrike" dirty="0" err="1">
                <a:solidFill>
                  <a:srgbClr val="006699"/>
                </a:solidFill>
                <a:effectLst/>
                <a:latin typeface="Arial" panose="020B0604020202020204" pitchFamily="34" charset="0"/>
                <a:hlinkClick r:id="rId6"/>
              </a:rPr>
              <a:t>Constantinos</a:t>
            </a:r>
            <a:r>
              <a:rPr lang="en-US" b="0" i="0" u="none" strike="noStrike" dirty="0">
                <a:solidFill>
                  <a:srgbClr val="006699"/>
                </a:solidFill>
                <a:effectLst/>
                <a:latin typeface="Arial" panose="020B0604020202020204" pitchFamily="34" charset="0"/>
                <a:hlinkClick r:id="rId6"/>
              </a:rPr>
              <a:t> S. </a:t>
            </a:r>
            <a:r>
              <a:rPr lang="en-US" b="0" i="0" u="none" strike="noStrike" dirty="0" err="1">
                <a:solidFill>
                  <a:srgbClr val="006699"/>
                </a:solidFill>
                <a:effectLst/>
                <a:latin typeface="Arial" panose="020B0604020202020204" pitchFamily="34" charset="0"/>
                <a:hlinkClick r:id="rId6"/>
              </a:rPr>
              <a:t>Pattichis</a:t>
            </a:r>
            <a:endParaRPr lang="en-US" b="0" i="0" u="none" strike="noStrike" dirty="0">
              <a:solidFill>
                <a:srgbClr val="006699"/>
              </a:solidFill>
              <a:effectLst/>
              <a:latin typeface="Arial" panose="020B0604020202020204" pitchFamily="34" charset="0"/>
            </a:endParaRPr>
          </a:p>
          <a:p>
            <a:endParaRPr lang="en-US" b="0" i="0" u="none" strike="noStrike" dirty="0">
              <a:solidFill>
                <a:srgbClr val="006699"/>
              </a:solidFill>
              <a:effectLst/>
              <a:latin typeface="Arial" panose="020B0604020202020204" pitchFamily="34" charset="0"/>
            </a:endParaRPr>
          </a:p>
          <a:p>
            <a:r>
              <a:rPr lang="en-US" b="1" dirty="0"/>
              <a:t>https://ieeexplore.ieee.org/document/4696674</a:t>
            </a:r>
          </a:p>
        </p:txBody>
      </p:sp>
      <p:sp>
        <p:nvSpPr>
          <p:cNvPr id="4" name="Slide Number Placeholder 3"/>
          <p:cNvSpPr>
            <a:spLocks noGrp="1"/>
          </p:cNvSpPr>
          <p:nvPr>
            <p:ph type="sldNum" sz="quarter" idx="10"/>
          </p:nvPr>
        </p:nvSpPr>
        <p:spPr/>
        <p:txBody>
          <a:bodyPr/>
          <a:lstStyle/>
          <a:p>
            <a:fld id="{BF01AEB7-DF1E-074E-AD3C-BD912806E15D}" type="slidenum">
              <a:rPr lang="en-US" smtClean="0"/>
              <a:t>28</a:t>
            </a:fld>
            <a:endParaRPr lang="en-US"/>
          </a:p>
        </p:txBody>
      </p:sp>
    </p:spTree>
    <p:extLst>
      <p:ext uri="{BB962C8B-B14F-4D97-AF65-F5344CB8AC3E}">
        <p14:creationId xmlns:p14="http://schemas.microsoft.com/office/powerpoint/2010/main" val="12255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Markov chain</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Stochastic model"/>
              </a:rPr>
              <a:t>stochastic model</a:t>
            </a:r>
            <a:r>
              <a:rPr lang="en-US" b="0" i="0" dirty="0">
                <a:solidFill>
                  <a:srgbClr val="202122"/>
                </a:solidFill>
                <a:effectLst/>
                <a:latin typeface="Arial" panose="020B0604020202020204" pitchFamily="34" charset="0"/>
              </a:rPr>
              <a:t> describing a </a:t>
            </a:r>
            <a:r>
              <a:rPr lang="en-US" b="0" i="0" u="none" strike="noStrike" dirty="0">
                <a:solidFill>
                  <a:srgbClr val="0645AD"/>
                </a:solidFill>
                <a:effectLst/>
                <a:latin typeface="Arial" panose="020B0604020202020204" pitchFamily="34" charset="0"/>
                <a:hlinkClick r:id="rId4" tooltip="Sequence"/>
              </a:rPr>
              <a:t>sequence</a:t>
            </a:r>
            <a:r>
              <a:rPr lang="en-US" b="0" i="0" dirty="0">
                <a:solidFill>
                  <a:srgbClr val="202122"/>
                </a:solidFill>
                <a:effectLst/>
                <a:latin typeface="Arial" panose="020B0604020202020204" pitchFamily="34" charset="0"/>
              </a:rPr>
              <a:t> of possible events in which the probability of each event depends only on the state attained in the previous event</a:t>
            </a:r>
          </a:p>
          <a:p>
            <a:endParaRPr lang="en-US" b="0"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Bernoulli process</a:t>
            </a:r>
            <a:r>
              <a:rPr lang="en-US" b="0" i="0" dirty="0">
                <a:solidFill>
                  <a:srgbClr val="202122"/>
                </a:solidFill>
                <a:effectLst/>
                <a:latin typeface="Arial" panose="020B0604020202020204" pitchFamily="34" charset="0"/>
              </a:rPr>
              <a:t> (named after </a:t>
            </a:r>
            <a:r>
              <a:rPr lang="en-US" b="0" i="0" u="none" strike="noStrike" dirty="0">
                <a:solidFill>
                  <a:srgbClr val="0645AD"/>
                </a:solidFill>
                <a:effectLst/>
                <a:latin typeface="Arial" panose="020B0604020202020204" pitchFamily="34" charset="0"/>
                <a:hlinkClick r:id="rId5" tooltip="Jacob Bernoulli"/>
              </a:rPr>
              <a:t>Jacob Bernoulli</a:t>
            </a:r>
            <a:r>
              <a:rPr lang="en-US" b="0" i="0" dirty="0">
                <a:solidFill>
                  <a:srgbClr val="202122"/>
                </a:solidFill>
                <a:effectLst/>
                <a:latin typeface="Arial" panose="020B0604020202020204" pitchFamily="34" charset="0"/>
              </a:rPr>
              <a:t>) is a finite or infinite sequence of binary </a:t>
            </a:r>
            <a:r>
              <a:rPr lang="en-US" b="0" i="0" u="none" strike="noStrike" dirty="0">
                <a:solidFill>
                  <a:srgbClr val="0645AD"/>
                </a:solidFill>
                <a:effectLst/>
                <a:latin typeface="Arial" panose="020B0604020202020204" pitchFamily="34" charset="0"/>
                <a:hlinkClick r:id="rId6" tooltip="Random variable"/>
              </a:rPr>
              <a:t>random variables</a:t>
            </a:r>
            <a:r>
              <a:rPr lang="en-US" b="0" i="0" dirty="0">
                <a:solidFill>
                  <a:srgbClr val="202122"/>
                </a:solidFill>
                <a:effectLst/>
                <a:latin typeface="Arial" panose="020B0604020202020204" pitchFamily="34" charset="0"/>
              </a:rPr>
              <a:t>, so it is a </a:t>
            </a:r>
            <a:r>
              <a:rPr lang="en-US" b="0" i="0" u="none" strike="noStrike" dirty="0">
                <a:solidFill>
                  <a:srgbClr val="0645AD"/>
                </a:solidFill>
                <a:effectLst/>
                <a:latin typeface="Arial" panose="020B0604020202020204" pitchFamily="34" charset="0"/>
                <a:hlinkClick r:id="rId7" tooltip="Discrete-time stochastic process"/>
              </a:rPr>
              <a:t>discrete-time stochastic process</a:t>
            </a:r>
            <a:r>
              <a:rPr lang="en-US" b="0" i="0" dirty="0">
                <a:solidFill>
                  <a:srgbClr val="202122"/>
                </a:solidFill>
                <a:effectLst/>
                <a:latin typeface="Arial" panose="020B0604020202020204" pitchFamily="34" charset="0"/>
              </a:rPr>
              <a:t> that takes only two values, canonically 0 and 1</a:t>
            </a:r>
          </a:p>
          <a:p>
            <a:endParaRPr lang="en-US" b="0" i="0" dirty="0">
              <a:solidFill>
                <a:srgbClr val="202122"/>
              </a:solidFill>
              <a:effectLst/>
              <a:latin typeface="Arial" panose="020B0604020202020204" pitchFamily="34" charset="0"/>
            </a:endParaRPr>
          </a:p>
          <a:p>
            <a:pPr algn="l"/>
            <a:r>
              <a:rPr lang="en-US" sz="1800" b="0" i="0" u="none" strike="noStrike" baseline="0" dirty="0">
                <a:latin typeface="MinionPro-Regular"/>
              </a:rPr>
              <a:t>Bernoulli : Each allele at a given position was randomly drawn given the derived allele frequency in the real population</a:t>
            </a:r>
          </a:p>
          <a:p>
            <a:pPr algn="l"/>
            <a:endParaRPr lang="en-US" sz="1800" b="0" i="0" u="none" strike="noStrike" baseline="0" dirty="0">
              <a:latin typeface="MinionPro-Regular"/>
            </a:endParaRPr>
          </a:p>
          <a:p>
            <a:pPr algn="l"/>
            <a:r>
              <a:rPr lang="en-US" b="1" dirty="0"/>
              <a:t>PCA -&gt; https://royalsocietypublishing.org/doi/10.1098/rsta.2015.0202</a:t>
            </a:r>
          </a:p>
        </p:txBody>
      </p:sp>
      <p:sp>
        <p:nvSpPr>
          <p:cNvPr id="4" name="Slide Number Placeholder 3"/>
          <p:cNvSpPr>
            <a:spLocks noGrp="1"/>
          </p:cNvSpPr>
          <p:nvPr>
            <p:ph type="sldNum" sz="quarter" idx="10"/>
          </p:nvPr>
        </p:nvSpPr>
        <p:spPr/>
        <p:txBody>
          <a:bodyPr/>
          <a:lstStyle/>
          <a:p>
            <a:fld id="{BF01AEB7-DF1E-074E-AD3C-BD912806E15D}" type="slidenum">
              <a:rPr lang="en-US" smtClean="0"/>
              <a:t>29</a:t>
            </a:fld>
            <a:endParaRPr lang="en-US"/>
          </a:p>
        </p:txBody>
      </p:sp>
    </p:spTree>
    <p:extLst>
      <p:ext uri="{BB962C8B-B14F-4D97-AF65-F5344CB8AC3E}">
        <p14:creationId xmlns:p14="http://schemas.microsoft.com/office/powerpoint/2010/main" val="3211636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30</a:t>
            </a:fld>
            <a:endParaRPr lang="en-US"/>
          </a:p>
        </p:txBody>
      </p:sp>
    </p:spTree>
    <p:extLst>
      <p:ext uri="{BB962C8B-B14F-4D97-AF65-F5344CB8AC3E}">
        <p14:creationId xmlns:p14="http://schemas.microsoft.com/office/powerpoint/2010/main" val="417578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6517579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specific allele / total number of alleles</a:t>
            </a:r>
          </a:p>
          <a:p>
            <a:endParaRPr lang="en-US" dirty="0"/>
          </a:p>
          <a:p>
            <a:pPr algn="l"/>
            <a:r>
              <a:rPr lang="en-US" sz="1800" b="0" i="0" u="none" strike="noStrike" baseline="0" dirty="0">
                <a:latin typeface="MinionPro-Regular"/>
              </a:rPr>
              <a:t>we removed alleles below 0.1 frequency from all datasets to eliminate</a:t>
            </a:r>
          </a:p>
          <a:p>
            <a:pPr algn="l"/>
            <a:r>
              <a:rPr lang="en-US" sz="1800" b="0" i="0" u="none" strike="noStrike" baseline="0" dirty="0">
                <a:latin typeface="MinionPro-Regular"/>
              </a:rPr>
              <a:t>biases and analyzed LD decay and allele frequency spectrum</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31</a:t>
            </a:fld>
            <a:endParaRPr lang="en-US"/>
          </a:p>
        </p:txBody>
      </p:sp>
    </p:spTree>
    <p:extLst>
      <p:ext uri="{BB962C8B-B14F-4D97-AF65-F5344CB8AC3E}">
        <p14:creationId xmlns:p14="http://schemas.microsoft.com/office/powerpoint/2010/main" val="2341926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specific allele / total number of alleles</a:t>
            </a:r>
          </a:p>
          <a:p>
            <a:endParaRPr lang="en-US" dirty="0"/>
          </a:p>
          <a:p>
            <a:pPr algn="l"/>
            <a:r>
              <a:rPr lang="en-US" sz="1800" b="0" i="0" u="none" strike="noStrike" baseline="0" dirty="0">
                <a:latin typeface="MinionPro-Regular"/>
              </a:rPr>
              <a:t>we removed alleles below 0.1 frequency from all datasets to eliminate</a:t>
            </a:r>
          </a:p>
          <a:p>
            <a:pPr algn="l"/>
            <a:r>
              <a:rPr lang="en-US" sz="1800" b="0" i="0" u="none" strike="noStrike" baseline="0" dirty="0">
                <a:latin typeface="MinionPro-Regular"/>
              </a:rPr>
              <a:t>biases and analyzed LD decay and allele frequency spectrum</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32</a:t>
            </a:fld>
            <a:endParaRPr lang="en-US"/>
          </a:p>
        </p:txBody>
      </p:sp>
    </p:spTree>
    <p:extLst>
      <p:ext uri="{BB962C8B-B14F-4D97-AF65-F5344CB8AC3E}">
        <p14:creationId xmlns:p14="http://schemas.microsoft.com/office/powerpoint/2010/main" val="3252526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specific allele / total number of alleles</a:t>
            </a:r>
          </a:p>
          <a:p>
            <a:endParaRPr lang="en-US" dirty="0"/>
          </a:p>
          <a:p>
            <a:pPr algn="l"/>
            <a:r>
              <a:rPr lang="en-US" sz="1800" b="0" i="0" u="none" strike="noStrike" baseline="0" dirty="0">
                <a:latin typeface="MinionPro-Regular"/>
              </a:rPr>
              <a:t>we removed alleles below 0.1 frequency from all datasets to eliminate</a:t>
            </a:r>
          </a:p>
          <a:p>
            <a:pPr algn="l"/>
            <a:r>
              <a:rPr lang="en-US" sz="1800" b="0" i="0" u="none" strike="noStrike" baseline="0" dirty="0">
                <a:latin typeface="MinionPro-Regular"/>
              </a:rPr>
              <a:t>biases and analyzed LD decay and allele frequency spectrum</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33</a:t>
            </a:fld>
            <a:endParaRPr lang="en-US"/>
          </a:p>
        </p:txBody>
      </p:sp>
    </p:spTree>
    <p:extLst>
      <p:ext uri="{BB962C8B-B14F-4D97-AF65-F5344CB8AC3E}">
        <p14:creationId xmlns:p14="http://schemas.microsoft.com/office/powerpoint/2010/main" val="1097902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However, plotting LD as a function of the SNP distance showed that all models capture weaker correlation, with RBM outperforming the GAN model perhaps due to its slightly overfitting characteristic (</a:t>
            </a:r>
            <a:r>
              <a:rPr lang="en-US" sz="1800" b="0" i="0" u="none" strike="noStrike" baseline="0" dirty="0">
                <a:solidFill>
                  <a:srgbClr val="2C5CFB"/>
                </a:solidFill>
                <a:latin typeface="MinionPro-Regular"/>
              </a:rPr>
              <a:t>Fig 2B</a:t>
            </a:r>
            <a:r>
              <a:rPr lang="en-US" sz="1800" b="0" i="0" u="none" strike="noStrike" baseline="0" dirty="0">
                <a:solidFill>
                  <a:srgbClr val="000000"/>
                </a:solidFill>
                <a:latin typeface="MinionPro-Regular"/>
              </a:rPr>
              <a:t>). However, correlations between real and generated LD across all pairs were similar for GAN and RBM (for 1000 Genomes and Estonian respectively: 0.95 and 0.97 for GAN, 0.94 and 0.98 for RBM) and slightly lower than for test sets (0.99 and 1.0)</a:t>
            </a:r>
          </a:p>
          <a:p>
            <a:pPr algn="l"/>
            <a:endParaRPr lang="en-US" sz="1800" b="0" i="0" u="none" strike="noStrike" baseline="0" dirty="0">
              <a:solidFill>
                <a:srgbClr val="000000"/>
              </a:solidFill>
              <a:latin typeface="MinionPro-Regular"/>
            </a:endParaRPr>
          </a:p>
          <a:p>
            <a:pPr algn="l"/>
            <a:r>
              <a:rPr lang="en-US" b="0" i="0" dirty="0">
                <a:solidFill>
                  <a:srgbClr val="202122"/>
                </a:solidFill>
                <a:effectLst/>
                <a:latin typeface="Arial" panose="020B0604020202020204" pitchFamily="34" charset="0"/>
              </a:rPr>
              <a:t>In </a:t>
            </a:r>
            <a:r>
              <a:rPr lang="en-US" b="0" i="0" u="none" strike="noStrike" dirty="0">
                <a:solidFill>
                  <a:srgbClr val="0645AD"/>
                </a:solidFill>
                <a:effectLst/>
                <a:latin typeface="Arial" panose="020B0604020202020204" pitchFamily="34" charset="0"/>
                <a:hlinkClick r:id="rId3" tooltip="Genetics"/>
              </a:rPr>
              <a:t>genetics</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single-nucleotide polymorphism</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SNP</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Help:IPA/English"/>
              </a:rPr>
              <a:t>/</a:t>
            </a:r>
            <a:r>
              <a:rPr lang="en-US" b="0" i="0" u="none" strike="noStrike" dirty="0" err="1">
                <a:solidFill>
                  <a:srgbClr val="0645AD"/>
                </a:solidFill>
                <a:effectLst/>
                <a:latin typeface="Arial" panose="020B0604020202020204" pitchFamily="34" charset="0"/>
                <a:hlinkClick r:id="rId4" tooltip="Help:IPA/English"/>
              </a:rPr>
              <a:t>snɪp</a:t>
            </a:r>
            <a:r>
              <a:rPr lang="en-US" b="0" i="0" u="none" strike="noStrike" dirty="0">
                <a:solidFill>
                  <a:srgbClr val="0645AD"/>
                </a:solidFill>
                <a:effectLst/>
                <a:latin typeface="Arial" panose="020B0604020202020204" pitchFamily="34" charset="0"/>
                <a:hlinkClick r:id="rId4" tooltip="Help:IPA/English"/>
              </a:rPr>
              <a:t>/</a:t>
            </a:r>
            <a:r>
              <a:rPr lang="en-US" b="0" i="0" dirty="0">
                <a:solidFill>
                  <a:srgbClr val="202122"/>
                </a:solidFill>
                <a:effectLst/>
                <a:latin typeface="Arial" panose="020B0604020202020204" pitchFamily="34" charset="0"/>
              </a:rPr>
              <a:t>; plural </a:t>
            </a:r>
            <a:r>
              <a:rPr lang="en-US" b="0" i="0" u="none" strike="noStrike" dirty="0">
                <a:solidFill>
                  <a:srgbClr val="0645AD"/>
                </a:solidFill>
                <a:effectLst/>
                <a:latin typeface="Arial" panose="020B0604020202020204" pitchFamily="34" charset="0"/>
                <a:hlinkClick r:id="rId4" tooltip="Help:IPA/English"/>
              </a:rPr>
              <a:t>/</a:t>
            </a:r>
            <a:r>
              <a:rPr lang="en-US" b="0" i="0" u="none" strike="noStrike" dirty="0" err="1">
                <a:solidFill>
                  <a:srgbClr val="0645AD"/>
                </a:solidFill>
                <a:effectLst/>
                <a:latin typeface="Arial" panose="020B0604020202020204" pitchFamily="34" charset="0"/>
                <a:hlinkClick r:id="rId4" tooltip="Help:IPA/English"/>
              </a:rPr>
              <a:t>snɪps</a:t>
            </a:r>
            <a:r>
              <a:rPr lang="en-US" b="0" i="0" u="none" strike="noStrike" dirty="0">
                <a:solidFill>
                  <a:srgbClr val="0645AD"/>
                </a:solidFill>
                <a:effectLst/>
                <a:latin typeface="Arial" panose="020B0604020202020204" pitchFamily="34" charset="0"/>
                <a:hlinkClick r:id="rId4" tooltip="Help:IPA/English"/>
              </a:rPr>
              <a:t>/</a:t>
            </a:r>
            <a:r>
              <a:rPr lang="en-US" b="0" i="0" dirty="0">
                <a:solidFill>
                  <a:srgbClr val="202122"/>
                </a:solidFill>
                <a:effectLst/>
                <a:latin typeface="Arial" panose="020B0604020202020204" pitchFamily="34" charset="0"/>
              </a:rPr>
              <a:t>) is a substitution of a single </a:t>
            </a:r>
            <a:r>
              <a:rPr lang="en-US" b="0" i="0" u="none" strike="noStrike" dirty="0">
                <a:solidFill>
                  <a:srgbClr val="0645AD"/>
                </a:solidFill>
                <a:effectLst/>
                <a:latin typeface="Arial" panose="020B0604020202020204" pitchFamily="34" charset="0"/>
                <a:hlinkClick r:id="rId5" tooltip="Nucleotide"/>
              </a:rPr>
              <a:t>nucleotide</a:t>
            </a:r>
            <a:r>
              <a:rPr lang="en-US" b="0" i="0" dirty="0">
                <a:solidFill>
                  <a:srgbClr val="202122"/>
                </a:solidFill>
                <a:effectLst/>
                <a:latin typeface="Arial" panose="020B0604020202020204" pitchFamily="34" charset="0"/>
              </a:rPr>
              <a:t> at a specific position in the </a:t>
            </a:r>
            <a:r>
              <a:rPr lang="en-US" b="0" i="0" u="none" strike="noStrike" dirty="0">
                <a:solidFill>
                  <a:srgbClr val="0645AD"/>
                </a:solidFill>
                <a:effectLst/>
                <a:latin typeface="Arial" panose="020B0604020202020204" pitchFamily="34" charset="0"/>
                <a:hlinkClick r:id="rId6" tooltip="Genome"/>
              </a:rPr>
              <a:t>genome</a:t>
            </a:r>
            <a:r>
              <a:rPr lang="en-US" b="0" i="0" dirty="0">
                <a:solidFill>
                  <a:srgbClr val="202122"/>
                </a:solidFill>
                <a:effectLst/>
                <a:latin typeface="Arial" panose="020B0604020202020204" pitchFamily="34" charset="0"/>
              </a:rPr>
              <a:t> that is present in a sufficiently large fraction of the population (e.g. 1% or more).</a:t>
            </a:r>
            <a:r>
              <a:rPr lang="en-US" b="0" i="0" u="none" strike="noStrike" baseline="30000" dirty="0">
                <a:solidFill>
                  <a:srgbClr val="0645AD"/>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34</a:t>
            </a:fld>
            <a:endParaRPr lang="en-US"/>
          </a:p>
        </p:txBody>
      </p:sp>
    </p:spTree>
    <p:extLst>
      <p:ext uri="{BB962C8B-B14F-4D97-AF65-F5344CB8AC3E}">
        <p14:creationId xmlns:p14="http://schemas.microsoft.com/office/powerpoint/2010/main" val="116615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However, plotting LD as a function of the SNP distance showed that all models capture weaker correlation, with RBM outperforming the GAN model perhaps due to its slightly overfitting characteristic (</a:t>
            </a:r>
            <a:r>
              <a:rPr lang="en-US" sz="1800" b="0" i="0" u="none" strike="noStrike" baseline="0" dirty="0">
                <a:solidFill>
                  <a:srgbClr val="2C5CFB"/>
                </a:solidFill>
                <a:latin typeface="MinionPro-Regular"/>
              </a:rPr>
              <a:t>Fig 2B</a:t>
            </a:r>
            <a:r>
              <a:rPr lang="en-US" sz="1800" b="0" i="0" u="none" strike="noStrike" baseline="0" dirty="0">
                <a:solidFill>
                  <a:srgbClr val="000000"/>
                </a:solidFill>
                <a:latin typeface="MinionPro-Regular"/>
              </a:rPr>
              <a:t>). However, correlations between real and generated LD across all pairs were similar for GAN and RBM (for 1000 Genomes and Estonian respectively: 0.95 and 0.97 for GAN, 0.94 and 0.98 for RBM) and slightly lower than for test sets (0.99 and 1.0)</a:t>
            </a:r>
          </a:p>
          <a:p>
            <a:pPr algn="l"/>
            <a:endParaRPr lang="en-US" sz="1800" b="0" i="0" u="none" strike="noStrike" baseline="0" dirty="0">
              <a:solidFill>
                <a:srgbClr val="000000"/>
              </a:solidFill>
              <a:latin typeface="MinionPro-Regular"/>
            </a:endParaRPr>
          </a:p>
          <a:p>
            <a:pPr algn="l"/>
            <a:r>
              <a:rPr lang="en-US" b="0" i="0" dirty="0">
                <a:solidFill>
                  <a:srgbClr val="202122"/>
                </a:solidFill>
                <a:effectLst/>
                <a:latin typeface="Arial" panose="020B0604020202020204" pitchFamily="34" charset="0"/>
              </a:rPr>
              <a:t>In </a:t>
            </a:r>
            <a:r>
              <a:rPr lang="en-US" b="0" i="0" u="none" strike="noStrike" dirty="0">
                <a:solidFill>
                  <a:srgbClr val="0645AD"/>
                </a:solidFill>
                <a:effectLst/>
                <a:latin typeface="Arial" panose="020B0604020202020204" pitchFamily="34" charset="0"/>
                <a:hlinkClick r:id="rId3" tooltip="Genetics"/>
              </a:rPr>
              <a:t>genetics</a:t>
            </a:r>
            <a:r>
              <a:rPr lang="en-US" b="0" i="0" dirty="0">
                <a:solidFill>
                  <a:srgbClr val="202122"/>
                </a:solidFill>
                <a:effectLst/>
                <a:latin typeface="Arial" panose="020B0604020202020204" pitchFamily="34" charset="0"/>
              </a:rPr>
              <a:t>, a </a:t>
            </a:r>
            <a:r>
              <a:rPr lang="en-US" b="1" i="0" dirty="0">
                <a:solidFill>
                  <a:srgbClr val="202122"/>
                </a:solidFill>
                <a:effectLst/>
                <a:latin typeface="Arial" panose="020B0604020202020204" pitchFamily="34" charset="0"/>
              </a:rPr>
              <a:t>single-nucleotide polymorphism</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SNP</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Help:IPA/English"/>
              </a:rPr>
              <a:t>/</a:t>
            </a:r>
            <a:r>
              <a:rPr lang="en-US" b="0" i="0" u="none" strike="noStrike" dirty="0" err="1">
                <a:solidFill>
                  <a:srgbClr val="0645AD"/>
                </a:solidFill>
                <a:effectLst/>
                <a:latin typeface="Arial" panose="020B0604020202020204" pitchFamily="34" charset="0"/>
                <a:hlinkClick r:id="rId4" tooltip="Help:IPA/English"/>
              </a:rPr>
              <a:t>snɪp</a:t>
            </a:r>
            <a:r>
              <a:rPr lang="en-US" b="0" i="0" u="none" strike="noStrike" dirty="0">
                <a:solidFill>
                  <a:srgbClr val="0645AD"/>
                </a:solidFill>
                <a:effectLst/>
                <a:latin typeface="Arial" panose="020B0604020202020204" pitchFamily="34" charset="0"/>
                <a:hlinkClick r:id="rId4" tooltip="Help:IPA/English"/>
              </a:rPr>
              <a:t>/</a:t>
            </a:r>
            <a:r>
              <a:rPr lang="en-US" b="0" i="0" dirty="0">
                <a:solidFill>
                  <a:srgbClr val="202122"/>
                </a:solidFill>
                <a:effectLst/>
                <a:latin typeface="Arial" panose="020B0604020202020204" pitchFamily="34" charset="0"/>
              </a:rPr>
              <a:t>; plural </a:t>
            </a:r>
            <a:r>
              <a:rPr lang="en-US" b="0" i="0" u="none" strike="noStrike" dirty="0">
                <a:solidFill>
                  <a:srgbClr val="0645AD"/>
                </a:solidFill>
                <a:effectLst/>
                <a:latin typeface="Arial" panose="020B0604020202020204" pitchFamily="34" charset="0"/>
                <a:hlinkClick r:id="rId4" tooltip="Help:IPA/English"/>
              </a:rPr>
              <a:t>/</a:t>
            </a:r>
            <a:r>
              <a:rPr lang="en-US" b="0" i="0" u="none" strike="noStrike" dirty="0" err="1">
                <a:solidFill>
                  <a:srgbClr val="0645AD"/>
                </a:solidFill>
                <a:effectLst/>
                <a:latin typeface="Arial" panose="020B0604020202020204" pitchFamily="34" charset="0"/>
                <a:hlinkClick r:id="rId4" tooltip="Help:IPA/English"/>
              </a:rPr>
              <a:t>snɪps</a:t>
            </a:r>
            <a:r>
              <a:rPr lang="en-US" b="0" i="0" u="none" strike="noStrike" dirty="0">
                <a:solidFill>
                  <a:srgbClr val="0645AD"/>
                </a:solidFill>
                <a:effectLst/>
                <a:latin typeface="Arial" panose="020B0604020202020204" pitchFamily="34" charset="0"/>
                <a:hlinkClick r:id="rId4" tooltip="Help:IPA/English"/>
              </a:rPr>
              <a:t>/</a:t>
            </a:r>
            <a:r>
              <a:rPr lang="en-US" b="0" i="0" dirty="0">
                <a:solidFill>
                  <a:srgbClr val="202122"/>
                </a:solidFill>
                <a:effectLst/>
                <a:latin typeface="Arial" panose="020B0604020202020204" pitchFamily="34" charset="0"/>
              </a:rPr>
              <a:t>) is a substitution of a single </a:t>
            </a:r>
            <a:r>
              <a:rPr lang="en-US" b="0" i="0" u="none" strike="noStrike" dirty="0">
                <a:solidFill>
                  <a:srgbClr val="0645AD"/>
                </a:solidFill>
                <a:effectLst/>
                <a:latin typeface="Arial" panose="020B0604020202020204" pitchFamily="34" charset="0"/>
                <a:hlinkClick r:id="rId5" tooltip="Nucleotide"/>
              </a:rPr>
              <a:t>nucleotide</a:t>
            </a:r>
            <a:r>
              <a:rPr lang="en-US" b="0" i="0" dirty="0">
                <a:solidFill>
                  <a:srgbClr val="202122"/>
                </a:solidFill>
                <a:effectLst/>
                <a:latin typeface="Arial" panose="020B0604020202020204" pitchFamily="34" charset="0"/>
              </a:rPr>
              <a:t> at a specific position in the </a:t>
            </a:r>
            <a:r>
              <a:rPr lang="en-US" b="0" i="0" u="none" strike="noStrike" dirty="0">
                <a:solidFill>
                  <a:srgbClr val="0645AD"/>
                </a:solidFill>
                <a:effectLst/>
                <a:latin typeface="Arial" panose="020B0604020202020204" pitchFamily="34" charset="0"/>
                <a:hlinkClick r:id="rId6" tooltip="Genome"/>
              </a:rPr>
              <a:t>genome</a:t>
            </a:r>
            <a:r>
              <a:rPr lang="en-US" b="0" i="0" dirty="0">
                <a:solidFill>
                  <a:srgbClr val="202122"/>
                </a:solidFill>
                <a:effectLst/>
                <a:latin typeface="Arial" panose="020B0604020202020204" pitchFamily="34" charset="0"/>
              </a:rPr>
              <a:t> that is present in a sufficiently large fraction of the population (e.g. 1% or more).</a:t>
            </a:r>
            <a:r>
              <a:rPr lang="en-US" b="0" i="0" u="none" strike="noStrike" baseline="30000" dirty="0">
                <a:solidFill>
                  <a:srgbClr val="0645AD"/>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35</a:t>
            </a:fld>
            <a:endParaRPr lang="en-US"/>
          </a:p>
        </p:txBody>
      </p:sp>
    </p:spTree>
    <p:extLst>
      <p:ext uri="{BB962C8B-B14F-4D97-AF65-F5344CB8AC3E}">
        <p14:creationId xmlns:p14="http://schemas.microsoft.com/office/powerpoint/2010/main" val="3840382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The real, GAN and RBM distributions present similar multimodal patterns reflecting the underlying population structure (in particular the RBM distribution exhibits three modes corresponding to the average distances between European and Asian, European and African, or African and Asian populations</a:t>
            </a:r>
          </a:p>
          <a:p>
            <a:pPr algn="l"/>
            <a:endParaRPr lang="en-US" sz="1800" b="0" i="0" u="none" strike="noStrike" baseline="0" dirty="0">
              <a:latin typeface="MinionPro-Regular"/>
            </a:endParaRPr>
          </a:p>
          <a:p>
            <a:pPr algn="l"/>
            <a:r>
              <a:rPr lang="en-US" b="0" i="0" dirty="0">
                <a:solidFill>
                  <a:srgbClr val="4D5156"/>
                </a:solidFill>
                <a:effectLst/>
                <a:latin typeface="Roboto"/>
              </a:rPr>
              <a:t>In mathematics, the Wasserstein distance or Kantorovich–Rubinstein metric is a distance function defined between probability distributions on a given metric space M</a:t>
            </a:r>
          </a:p>
          <a:p>
            <a:pPr algn="l"/>
            <a:endParaRPr lang="en-US" b="0" i="0" dirty="0">
              <a:solidFill>
                <a:srgbClr val="4D5156"/>
              </a:solidFill>
              <a:effectLst/>
              <a:latin typeface="Roboto"/>
            </a:endParaRPr>
          </a:p>
          <a:p>
            <a:pPr algn="l"/>
            <a:r>
              <a:rPr lang="en-US" dirty="0"/>
              <a:t>https://www.biorxiv.org/content/10.1101/108928v1.full</a:t>
            </a:r>
          </a:p>
        </p:txBody>
      </p:sp>
      <p:sp>
        <p:nvSpPr>
          <p:cNvPr id="4" name="Slide Number Placeholder 3"/>
          <p:cNvSpPr>
            <a:spLocks noGrp="1"/>
          </p:cNvSpPr>
          <p:nvPr>
            <p:ph type="sldNum" sz="quarter" idx="10"/>
          </p:nvPr>
        </p:nvSpPr>
        <p:spPr/>
        <p:txBody>
          <a:bodyPr/>
          <a:lstStyle/>
          <a:p>
            <a:fld id="{BF01AEB7-DF1E-074E-AD3C-BD912806E15D}" type="slidenum">
              <a:rPr lang="en-US" smtClean="0"/>
              <a:t>36</a:t>
            </a:fld>
            <a:endParaRPr lang="en-US"/>
          </a:p>
        </p:txBody>
      </p:sp>
    </p:spTree>
    <p:extLst>
      <p:ext uri="{BB962C8B-B14F-4D97-AF65-F5344CB8AC3E}">
        <p14:creationId xmlns:p14="http://schemas.microsoft.com/office/powerpoint/2010/main" val="533097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Population structure</a:t>
            </a:r>
            <a:r>
              <a:rPr lang="en-US" b="0" i="0" dirty="0">
                <a:solidFill>
                  <a:srgbClr val="202122"/>
                </a:solidFill>
                <a:effectLst/>
                <a:latin typeface="Arial" panose="020B0604020202020204" pitchFamily="34" charset="0"/>
              </a:rPr>
              <a:t> (or </a:t>
            </a:r>
            <a:r>
              <a:rPr lang="en-US" b="1" i="0" dirty="0">
                <a:solidFill>
                  <a:srgbClr val="202122"/>
                </a:solidFill>
                <a:effectLst/>
                <a:latin typeface="Arial" panose="020B0604020202020204" pitchFamily="34" charset="0"/>
              </a:rPr>
              <a:t>population stratification</a:t>
            </a:r>
            <a:r>
              <a:rPr lang="en-US" b="0" i="0" dirty="0">
                <a:solidFill>
                  <a:srgbClr val="202122"/>
                </a:solidFill>
                <a:effectLst/>
                <a:latin typeface="Arial" panose="020B0604020202020204" pitchFamily="34" charset="0"/>
              </a:rPr>
              <a:t>) is the presence of a systematic difference in </a:t>
            </a:r>
            <a:r>
              <a:rPr lang="en-US" b="0" i="0" u="none" strike="noStrike" dirty="0">
                <a:solidFill>
                  <a:srgbClr val="0645AD"/>
                </a:solidFill>
                <a:effectLst/>
                <a:latin typeface="Arial" panose="020B0604020202020204" pitchFamily="34" charset="0"/>
                <a:hlinkClick r:id="rId3" tooltip="Allele"/>
              </a:rPr>
              <a:t>allele</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Allele frequency"/>
              </a:rPr>
              <a:t>frequencies</a:t>
            </a:r>
            <a:r>
              <a:rPr lang="en-US" b="0" i="0" dirty="0">
                <a:solidFill>
                  <a:srgbClr val="202122"/>
                </a:solidFill>
                <a:effectLst/>
                <a:latin typeface="Arial" panose="020B0604020202020204" pitchFamily="34" charset="0"/>
              </a:rPr>
              <a:t> between subpopulations in a </a:t>
            </a:r>
            <a:r>
              <a:rPr lang="en-US" b="0" i="0" u="none" strike="noStrike" dirty="0">
                <a:solidFill>
                  <a:srgbClr val="0645AD"/>
                </a:solidFill>
                <a:effectLst/>
                <a:latin typeface="Arial" panose="020B0604020202020204" pitchFamily="34" charset="0"/>
                <a:hlinkClick r:id="rId5" tooltip="Population"/>
              </a:rPr>
              <a:t>population</a:t>
            </a:r>
            <a:r>
              <a:rPr lang="en-US" b="0" i="0" dirty="0">
                <a:solidFill>
                  <a:srgbClr val="202122"/>
                </a:solidFill>
                <a:effectLst/>
                <a:latin typeface="Arial" panose="020B0604020202020204" pitchFamily="34" charset="0"/>
              </a:rPr>
              <a:t> as a result of non-</a:t>
            </a:r>
            <a:r>
              <a:rPr lang="en-US" b="0" i="0" u="none" strike="noStrike" dirty="0">
                <a:solidFill>
                  <a:srgbClr val="0645AD"/>
                </a:solidFill>
                <a:effectLst/>
                <a:latin typeface="Arial" panose="020B0604020202020204" pitchFamily="34" charset="0"/>
                <a:hlinkClick r:id="rId6" tooltip="Random mating"/>
              </a:rPr>
              <a:t>random mating</a:t>
            </a:r>
            <a:r>
              <a:rPr lang="en-US" b="0" i="0" dirty="0">
                <a:solidFill>
                  <a:srgbClr val="202122"/>
                </a:solidFill>
                <a:effectLst/>
                <a:latin typeface="Arial" panose="020B0604020202020204" pitchFamily="34" charset="0"/>
              </a:rPr>
              <a:t> between individual</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37</a:t>
            </a:fld>
            <a:endParaRPr lang="en-US"/>
          </a:p>
        </p:txBody>
      </p:sp>
    </p:spTree>
    <p:extLst>
      <p:ext uri="{BB962C8B-B14F-4D97-AF65-F5344CB8AC3E}">
        <p14:creationId xmlns:p14="http://schemas.microsoft.com/office/powerpoint/2010/main" val="1509436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38</a:t>
            </a:fld>
            <a:endParaRPr lang="en-US"/>
          </a:p>
        </p:txBody>
      </p:sp>
    </p:spTree>
    <p:extLst>
      <p:ext uri="{BB962C8B-B14F-4D97-AF65-F5344CB8AC3E}">
        <p14:creationId xmlns:p14="http://schemas.microsoft.com/office/powerpoint/2010/main" val="3846521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Our results showed that GAN AGs are possibly underfitting while, on the contrary, RBM AGs are overfitting, based on distribution of minimum distance to the closest </a:t>
            </a:r>
            <a:r>
              <a:rPr lang="en-US" sz="1800" b="0" i="0" u="none" strike="noStrike" baseline="0" dirty="0" err="1">
                <a:solidFill>
                  <a:srgbClr val="000000"/>
                </a:solidFill>
                <a:latin typeface="MinionPro-Regular"/>
              </a:rPr>
              <a:t>neighbour</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S8 Fig</a:t>
            </a:r>
            <a:r>
              <a:rPr lang="en-US" sz="1800" b="0" i="0" u="none" strike="noStrike" baseline="0" dirty="0">
                <a:solidFill>
                  <a:srgbClr val="000000"/>
                </a:solidFill>
                <a:latin typeface="MinionPro-Regular"/>
              </a:rPr>
              <a:t>) and AATS scores (</a:t>
            </a:r>
            <a:r>
              <a:rPr lang="en-US" sz="1800" b="0" i="0" u="none" strike="noStrike" baseline="0" dirty="0">
                <a:solidFill>
                  <a:srgbClr val="2C5CFB"/>
                </a:solidFill>
                <a:latin typeface="MinionPro-Regular"/>
              </a:rPr>
              <a:t>S13A Fig</a:t>
            </a:r>
            <a:r>
              <a:rPr lang="en-US" sz="1800" b="0" i="0" u="none" strike="noStrike" baseline="0" dirty="0">
                <a:solidFill>
                  <a:srgbClr val="000000"/>
                </a:solidFill>
                <a:latin typeface="MinionPro-Regular"/>
              </a:rPr>
              <a:t>), although we showed how overfitting could be restrained by integrating AATS scores within our models as a criterion for early stopping in training (before the networks start overfitting) and by modifying the RBM sampling scheme</a:t>
            </a:r>
          </a:p>
          <a:p>
            <a:pPr algn="l"/>
            <a:endParaRPr lang="en-US" sz="1800" b="0" i="0" u="none" strike="noStrike" baseline="0" dirty="0">
              <a:solidFill>
                <a:srgbClr val="000000"/>
              </a:solidFill>
              <a:latin typeface="MinionPro-Regular"/>
            </a:endParaRPr>
          </a:p>
          <a:p>
            <a:pPr algn="l"/>
            <a:r>
              <a:rPr lang="en-US" sz="1800" b="0" i="0" u="none" strike="noStrike" baseline="0" dirty="0" err="1">
                <a:solidFill>
                  <a:srgbClr val="000000"/>
                </a:solidFill>
                <a:latin typeface="MinionPro-Regular"/>
              </a:rPr>
              <a:t>MaskGAN</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16</a:t>
            </a:r>
            <a:r>
              <a:rPr lang="en-US" sz="1800" b="0" i="0" u="none" strike="noStrike" baseline="0" dirty="0">
                <a:solidFill>
                  <a:srgbClr val="000000"/>
                </a:solidFill>
                <a:latin typeface="MinionPro-Regular"/>
              </a:rPr>
              <a:t>] which demonstrated good results in text gap filling might also be adapted for genetic imputation</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39</a:t>
            </a:fld>
            <a:endParaRPr lang="en-US"/>
          </a:p>
        </p:txBody>
      </p:sp>
    </p:spTree>
    <p:extLst>
      <p:ext uri="{BB962C8B-B14F-4D97-AF65-F5344CB8AC3E}">
        <p14:creationId xmlns:p14="http://schemas.microsoft.com/office/powerpoint/2010/main" val="321608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Our results showed that GAN AGs are possibly underfitting while, on the contrary, RBM AGs are overfitting, based on distribution of minimum distance to the closest </a:t>
            </a:r>
            <a:r>
              <a:rPr lang="en-US" sz="1800" b="0" i="0" u="none" strike="noStrike" baseline="0" dirty="0" err="1">
                <a:solidFill>
                  <a:srgbClr val="000000"/>
                </a:solidFill>
                <a:latin typeface="MinionPro-Regular"/>
              </a:rPr>
              <a:t>neighbour</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S8 Fig</a:t>
            </a:r>
            <a:r>
              <a:rPr lang="en-US" sz="1800" b="0" i="0" u="none" strike="noStrike" baseline="0" dirty="0">
                <a:solidFill>
                  <a:srgbClr val="000000"/>
                </a:solidFill>
                <a:latin typeface="MinionPro-Regular"/>
              </a:rPr>
              <a:t>) and AATS scores (</a:t>
            </a:r>
            <a:r>
              <a:rPr lang="en-US" sz="1800" b="0" i="0" u="none" strike="noStrike" baseline="0" dirty="0">
                <a:solidFill>
                  <a:srgbClr val="2C5CFB"/>
                </a:solidFill>
                <a:latin typeface="MinionPro-Regular"/>
              </a:rPr>
              <a:t>S13A Fig</a:t>
            </a:r>
            <a:r>
              <a:rPr lang="en-US" sz="1800" b="0" i="0" u="none" strike="noStrike" baseline="0" dirty="0">
                <a:solidFill>
                  <a:srgbClr val="000000"/>
                </a:solidFill>
                <a:latin typeface="MinionPro-Regular"/>
              </a:rPr>
              <a:t>), although we showed how overfitting could be restrained by integrating AATS scores within our models as a criterion for early stopping in training (before the networks start overfitting) and by modifying the RBM sampling scheme</a:t>
            </a:r>
          </a:p>
          <a:p>
            <a:pPr algn="l"/>
            <a:endParaRPr lang="en-US" sz="1800" b="0" i="0" u="none" strike="noStrike" baseline="0" dirty="0">
              <a:solidFill>
                <a:srgbClr val="000000"/>
              </a:solidFill>
              <a:latin typeface="MinionPro-Regular"/>
            </a:endParaRPr>
          </a:p>
          <a:p>
            <a:pPr algn="l"/>
            <a:r>
              <a:rPr lang="en-US" sz="1800" b="0" i="0" u="none" strike="noStrike" baseline="0" dirty="0" err="1">
                <a:solidFill>
                  <a:srgbClr val="000000"/>
                </a:solidFill>
                <a:latin typeface="MinionPro-Regular"/>
              </a:rPr>
              <a:t>MaskGAN</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16</a:t>
            </a:r>
            <a:r>
              <a:rPr lang="en-US" sz="1800" b="0" i="0" u="none" strike="noStrike" baseline="0" dirty="0">
                <a:solidFill>
                  <a:srgbClr val="000000"/>
                </a:solidFill>
                <a:latin typeface="MinionPro-Regular"/>
              </a:rPr>
              <a:t>] which demonstrated good results in text gap filling might also be adapted for genetic imputation</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40</a:t>
            </a:fld>
            <a:endParaRPr lang="en-US"/>
          </a:p>
        </p:txBody>
      </p:sp>
    </p:spTree>
    <p:extLst>
      <p:ext uri="{BB962C8B-B14F-4D97-AF65-F5344CB8AC3E}">
        <p14:creationId xmlns:p14="http://schemas.microsoft.com/office/powerpoint/2010/main" val="237354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3981429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Our results showed that GAN AGs are possibly underfitting while, on the contrary, RBM AGs are overfitting, based on distribution of minimum distance to the closest </a:t>
            </a:r>
            <a:r>
              <a:rPr lang="en-US" sz="1800" b="0" i="0" u="none" strike="noStrike" baseline="0" dirty="0" err="1">
                <a:solidFill>
                  <a:srgbClr val="000000"/>
                </a:solidFill>
                <a:latin typeface="MinionPro-Regular"/>
              </a:rPr>
              <a:t>neighbour</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S8 Fig</a:t>
            </a:r>
            <a:r>
              <a:rPr lang="en-US" sz="1800" b="0" i="0" u="none" strike="noStrike" baseline="0" dirty="0">
                <a:solidFill>
                  <a:srgbClr val="000000"/>
                </a:solidFill>
                <a:latin typeface="MinionPro-Regular"/>
              </a:rPr>
              <a:t>) and AATS scores (</a:t>
            </a:r>
            <a:r>
              <a:rPr lang="en-US" sz="1800" b="0" i="0" u="none" strike="noStrike" baseline="0" dirty="0">
                <a:solidFill>
                  <a:srgbClr val="2C5CFB"/>
                </a:solidFill>
                <a:latin typeface="MinionPro-Regular"/>
              </a:rPr>
              <a:t>S13A Fig</a:t>
            </a:r>
            <a:r>
              <a:rPr lang="en-US" sz="1800" b="0" i="0" u="none" strike="noStrike" baseline="0" dirty="0">
                <a:solidFill>
                  <a:srgbClr val="000000"/>
                </a:solidFill>
                <a:latin typeface="MinionPro-Regular"/>
              </a:rPr>
              <a:t>), although we showed how overfitting could be restrained by integrating AATS scores within our models as a criterion for early stopping in training (before the networks start overfitting) and by modifying the RBM sampling scheme</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41</a:t>
            </a:fld>
            <a:endParaRPr lang="en-US"/>
          </a:p>
        </p:txBody>
      </p:sp>
    </p:spTree>
    <p:extLst>
      <p:ext uri="{BB962C8B-B14F-4D97-AF65-F5344CB8AC3E}">
        <p14:creationId xmlns:p14="http://schemas.microsoft.com/office/powerpoint/2010/main" val="1527438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42</a:t>
            </a:fld>
            <a:endParaRPr lang="en-US"/>
          </a:p>
        </p:txBody>
      </p:sp>
    </p:spTree>
    <p:extLst>
      <p:ext uri="{BB962C8B-B14F-4D97-AF65-F5344CB8AC3E}">
        <p14:creationId xmlns:p14="http://schemas.microsoft.com/office/powerpoint/2010/main" val="3729072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MinionPro-Regular"/>
              </a:rPr>
              <a:t>Our results showed that GAN AGs are possibly underfitting while, on the contrary, RBM AGs are overfitting, based on distribution of minimum distance to the closest </a:t>
            </a:r>
            <a:r>
              <a:rPr lang="en-US" sz="1800" b="0" i="0" u="none" strike="noStrike" baseline="0" dirty="0" err="1">
                <a:solidFill>
                  <a:srgbClr val="000000"/>
                </a:solidFill>
                <a:latin typeface="MinionPro-Regular"/>
              </a:rPr>
              <a:t>neighbour</a:t>
            </a:r>
            <a:r>
              <a:rPr lang="en-US" sz="1800" b="0" i="0" u="none" strike="noStrike" baseline="0" dirty="0">
                <a:solidFill>
                  <a:srgbClr val="000000"/>
                </a:solidFill>
                <a:latin typeface="MinionPro-Regular"/>
              </a:rPr>
              <a:t> (</a:t>
            </a:r>
            <a:r>
              <a:rPr lang="en-US" sz="1800" b="0" i="0" u="none" strike="noStrike" baseline="0" dirty="0">
                <a:solidFill>
                  <a:srgbClr val="2C5CFB"/>
                </a:solidFill>
                <a:latin typeface="MinionPro-Regular"/>
              </a:rPr>
              <a:t>S8 Fig</a:t>
            </a:r>
            <a:r>
              <a:rPr lang="en-US" sz="1800" b="0" i="0" u="none" strike="noStrike" baseline="0" dirty="0">
                <a:solidFill>
                  <a:srgbClr val="000000"/>
                </a:solidFill>
                <a:latin typeface="MinionPro-Regular"/>
              </a:rPr>
              <a:t>) and AATS scores (</a:t>
            </a:r>
            <a:r>
              <a:rPr lang="en-US" sz="1800" b="0" i="0" u="none" strike="noStrike" baseline="0" dirty="0">
                <a:solidFill>
                  <a:srgbClr val="2C5CFB"/>
                </a:solidFill>
                <a:latin typeface="MinionPro-Regular"/>
              </a:rPr>
              <a:t>S13A Fig</a:t>
            </a:r>
            <a:r>
              <a:rPr lang="en-US" sz="1800" b="0" i="0" u="none" strike="noStrike" baseline="0" dirty="0">
                <a:solidFill>
                  <a:srgbClr val="000000"/>
                </a:solidFill>
                <a:latin typeface="MinionPro-Regular"/>
              </a:rPr>
              <a:t>), although we showed how overfitting could be restrained by integrating AATS scores within our models as a criterion for early stopping in training (before the networks start overfitting) and by modifying the RBM sampling scheme</a:t>
            </a:r>
            <a:endParaRPr lang="en-US" dirty="0"/>
          </a:p>
        </p:txBody>
      </p:sp>
      <p:sp>
        <p:nvSpPr>
          <p:cNvPr id="4" name="Slide Number Placeholder 3"/>
          <p:cNvSpPr>
            <a:spLocks noGrp="1"/>
          </p:cNvSpPr>
          <p:nvPr>
            <p:ph type="sldNum" sz="quarter" idx="10"/>
          </p:nvPr>
        </p:nvSpPr>
        <p:spPr/>
        <p:txBody>
          <a:bodyPr/>
          <a:lstStyle/>
          <a:p>
            <a:fld id="{BF01AEB7-DF1E-074E-AD3C-BD912806E15D}" type="slidenum">
              <a:rPr lang="en-US" smtClean="0"/>
              <a:t>43</a:t>
            </a:fld>
            <a:endParaRPr lang="en-US"/>
          </a:p>
        </p:txBody>
      </p:sp>
    </p:spTree>
    <p:extLst>
      <p:ext uri="{BB962C8B-B14F-4D97-AF65-F5344CB8AC3E}">
        <p14:creationId xmlns:p14="http://schemas.microsoft.com/office/powerpoint/2010/main" val="1031726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44</a:t>
            </a:fld>
            <a:endParaRPr lang="en-US"/>
          </a:p>
        </p:txBody>
      </p:sp>
    </p:spTree>
    <p:extLst>
      <p:ext uri="{BB962C8B-B14F-4D97-AF65-F5344CB8AC3E}">
        <p14:creationId xmlns:p14="http://schemas.microsoft.com/office/powerpoint/2010/main" val="868869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45</a:t>
            </a:fld>
            <a:endParaRPr lang="en-US"/>
          </a:p>
        </p:txBody>
      </p:sp>
    </p:spTree>
    <p:extLst>
      <p:ext uri="{BB962C8B-B14F-4D97-AF65-F5344CB8AC3E}">
        <p14:creationId xmlns:p14="http://schemas.microsoft.com/office/powerpoint/2010/main" val="387182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3478206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182683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134913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1250568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9628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1222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5" name="Footer Placeholder 4"/>
          <p:cNvSpPr>
            <a:spLocks noGrp="1"/>
          </p:cNvSpPr>
          <p:nvPr>
            <p:ph type="ftr" sz="quarter" idx="11"/>
          </p:nvPr>
        </p:nvSpPr>
        <p:spPr>
          <a:xfrm>
            <a:off x="628649" y="6513922"/>
            <a:ext cx="4909025" cy="207554"/>
          </a:xfrm>
          <a:prstGeom prst="rect">
            <a:avLst/>
          </a:prstGeom>
        </p:spPr>
        <p:txBody>
          <a:bodyPr/>
          <a:lstStyle/>
          <a:p>
            <a:endParaRPr lang="en-US"/>
          </a:p>
        </p:txBody>
      </p:sp>
      <p:sp>
        <p:nvSpPr>
          <p:cNvPr id="6" name="Slide Number Placeholder 5"/>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2353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5" name="Footer Placeholder 4"/>
          <p:cNvSpPr>
            <a:spLocks noGrp="1"/>
          </p:cNvSpPr>
          <p:nvPr>
            <p:ph type="ftr" sz="quarter" idx="11"/>
          </p:nvPr>
        </p:nvSpPr>
        <p:spPr>
          <a:xfrm>
            <a:off x="628649" y="6513922"/>
            <a:ext cx="4909025" cy="207554"/>
          </a:xfrm>
          <a:prstGeom prst="rect">
            <a:avLst/>
          </a:prstGeom>
        </p:spPr>
        <p:txBody>
          <a:bodyPr/>
          <a:lstStyle/>
          <a:p>
            <a:endParaRPr lang="en-US"/>
          </a:p>
        </p:txBody>
      </p:sp>
      <p:sp>
        <p:nvSpPr>
          <p:cNvPr id="6" name="Slide Number Placeholder 5"/>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66019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49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6783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037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8" name="Footer Placeholder 7"/>
          <p:cNvSpPr>
            <a:spLocks noGrp="1"/>
          </p:cNvSpPr>
          <p:nvPr>
            <p:ph type="ftr" sz="quarter" idx="11"/>
          </p:nvPr>
        </p:nvSpPr>
        <p:spPr>
          <a:xfrm>
            <a:off x="628649" y="6513922"/>
            <a:ext cx="4909025" cy="207554"/>
          </a:xfrm>
          <a:prstGeom prst="rect">
            <a:avLst/>
          </a:prstGeom>
        </p:spPr>
        <p:txBody>
          <a:bodyPr/>
          <a:lstStyle/>
          <a:p>
            <a:endParaRPr lang="en-US"/>
          </a:p>
        </p:txBody>
      </p:sp>
      <p:sp>
        <p:nvSpPr>
          <p:cNvPr id="9" name="Slide Number Placeholder 8"/>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3451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365126"/>
            <a:ext cx="7096625" cy="142949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dirty="0"/>
          </a:p>
        </p:txBody>
      </p:sp>
      <p:sp>
        <p:nvSpPr>
          <p:cNvPr id="8" name="Chart Placeholder 7"/>
          <p:cNvSpPr>
            <a:spLocks noGrp="1"/>
          </p:cNvSpPr>
          <p:nvPr>
            <p:ph type="chart" sz="quarter" idx="13"/>
          </p:nvPr>
        </p:nvSpPr>
        <p:spPr>
          <a:xfrm>
            <a:off x="406581" y="1939895"/>
            <a:ext cx="8472500" cy="4050707"/>
          </a:xfrm>
        </p:spPr>
        <p:txBody>
          <a:bodyPr/>
          <a:lstStyle/>
          <a:p>
            <a:r>
              <a:rPr lang="en-US"/>
              <a:t>Click icon to add chart</a:t>
            </a:r>
            <a:endParaRPr lang="en-US" dirty="0"/>
          </a:p>
        </p:txBody>
      </p:sp>
    </p:spTree>
    <p:extLst>
      <p:ext uri="{BB962C8B-B14F-4D97-AF65-F5344CB8AC3E}">
        <p14:creationId xmlns:p14="http://schemas.microsoft.com/office/powerpoint/2010/main" val="2015011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3" name="Footer Placeholder 2"/>
          <p:cNvSpPr>
            <a:spLocks noGrp="1"/>
          </p:cNvSpPr>
          <p:nvPr>
            <p:ph type="ftr" sz="quarter" idx="11"/>
          </p:nvPr>
        </p:nvSpPr>
        <p:spPr>
          <a:xfrm>
            <a:off x="628649" y="6513922"/>
            <a:ext cx="4909025" cy="207554"/>
          </a:xfrm>
          <a:prstGeom prst="rect">
            <a:avLst/>
          </a:prstGeom>
        </p:spPr>
        <p:txBody>
          <a:bodyPr/>
          <a:lstStyle/>
          <a:p>
            <a:endParaRPr lang="en-US"/>
          </a:p>
        </p:txBody>
      </p:sp>
      <p:sp>
        <p:nvSpPr>
          <p:cNvPr id="4" name="Slide Number Placeholder 3"/>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8222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6" name="Footer Placeholder 5"/>
          <p:cNvSpPr>
            <a:spLocks noGrp="1"/>
          </p:cNvSpPr>
          <p:nvPr>
            <p:ph type="ftr" sz="quarter" idx="11"/>
          </p:nvPr>
        </p:nvSpPr>
        <p:spPr>
          <a:xfrm>
            <a:off x="628649" y="6513922"/>
            <a:ext cx="4909025" cy="207554"/>
          </a:xfrm>
          <a:prstGeom prst="rect">
            <a:avLst/>
          </a:prstGeom>
        </p:spPr>
        <p:txBody>
          <a:bodyPr/>
          <a:lstStyle/>
          <a:p>
            <a:endParaRPr lang="en-US"/>
          </a:p>
        </p:txBody>
      </p:sp>
      <p:sp>
        <p:nvSpPr>
          <p:cNvPr id="7" name="Slide Number Placeholder 6"/>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71636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567986"/>
            <a:ext cx="1914368" cy="272922"/>
          </a:xfrm>
          <a:prstGeom prst="rect">
            <a:avLst/>
          </a:prstGeom>
        </p:spPr>
        <p:txBody>
          <a:bodyPr/>
          <a:lstStyle/>
          <a:p>
            <a:fld id="{05F0F182-A738-D344-AD4C-0014E2FCF0E4}" type="datetimeFigureOut">
              <a:rPr lang="en-US" smtClean="0"/>
              <a:t>4/18/2021</a:t>
            </a:fld>
            <a:endParaRPr lang="en-US"/>
          </a:p>
        </p:txBody>
      </p:sp>
      <p:sp>
        <p:nvSpPr>
          <p:cNvPr id="6" name="Footer Placeholder 5"/>
          <p:cNvSpPr>
            <a:spLocks noGrp="1"/>
          </p:cNvSpPr>
          <p:nvPr>
            <p:ph type="ftr" sz="quarter" idx="11"/>
          </p:nvPr>
        </p:nvSpPr>
        <p:spPr>
          <a:xfrm>
            <a:off x="628649" y="6513922"/>
            <a:ext cx="4909025" cy="207554"/>
          </a:xfrm>
          <a:prstGeom prst="rect">
            <a:avLst/>
          </a:prstGeom>
        </p:spPr>
        <p:txBody>
          <a:bodyPr/>
          <a:lstStyle/>
          <a:p>
            <a:endParaRPr lang="en-US"/>
          </a:p>
        </p:txBody>
      </p:sp>
      <p:sp>
        <p:nvSpPr>
          <p:cNvPr id="7" name="Slide Number Placeholder 6"/>
          <p:cNvSpPr>
            <a:spLocks noGrp="1"/>
          </p:cNvSpPr>
          <p:nvPr>
            <p:ph type="sldNum" sz="quarter" idx="12"/>
          </p:nvPr>
        </p:nvSpPr>
        <p:spPr>
          <a:xfrm>
            <a:off x="0" y="6567986"/>
            <a:ext cx="628650" cy="281208"/>
          </a:xfrm>
          <a:prstGeom prst="rect">
            <a:avLst/>
          </a:prstGeom>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617041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0818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1.ti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2.ti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hyperlink" Target="https://genomics.ut.ee/en/biobank.ee/data-acces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5.ti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5.t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6.t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8.tif"/></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0.t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hyperlink" Target="https://www.megaputer.com/wp-content/uploads/neural-network-diagram.png" TargetMode="External"/><Relationship Id="rId3" Type="http://schemas.openxmlformats.org/officeDocument/2006/relationships/image" Target="../media/image2.png"/><Relationship Id="rId7" Type="http://schemas.openxmlformats.org/officeDocument/2006/relationships/hyperlink" Target="https://deepai.org/machine-learning-glossary-and-terms/generative-adversarial-network" TargetMode="External"/><Relationship Id="rId12" Type="http://schemas.openxmlformats.org/officeDocument/2006/relationships/hyperlink" Target="https://machinelearningmastery.com/rectified-linear-activation-function-for-deep-learning-neural-networks/"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https://commonfund.nih.gov/sites/default/files/Artificial%20DNA%20molecule,%20the%20concept%20of%20artificial%20intelligence%20-%20587805514%20(750x420).jpg" TargetMode="External"/><Relationship Id="rId11" Type="http://schemas.openxmlformats.org/officeDocument/2006/relationships/hyperlink" Target="https://www.internationalgenome.org/data" TargetMode="External"/><Relationship Id="rId5" Type="http://schemas.openxmlformats.org/officeDocument/2006/relationships/hyperlink" Target="https://scienews.com/images/2018/07/8c1d19aac7bc9d33a494c7e02a64386b.jpg" TargetMode="External"/><Relationship Id="rId10" Type="http://schemas.openxmlformats.org/officeDocument/2006/relationships/hyperlink" Target="https://medium.datadriveninvestor.com/an-intuitive-introduction-of-restricted-boltzmann-machine-rbm-14f4382a0dbb" TargetMode="External"/><Relationship Id="rId4" Type="http://schemas.openxmlformats.org/officeDocument/2006/relationships/hyperlink" Target="https://www.genome.gov/about-nhgri/Policies-Guidance/Privacy" TargetMode="External"/><Relationship Id="rId9" Type="http://schemas.openxmlformats.org/officeDocument/2006/relationships/hyperlink" Target="https://www.researchgate.net/publication/340411893/figure/fig1/AS:877637589295105@1586256515794/a-Total-Analog-Memristive-Deep-Convolutional-Generative-Adversarial-Network-AM-DCGAN.pp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genomics.ut.ee/en/biobank.ee/data-access" TargetMode="External"/><Relationship Id="rId5" Type="http://schemas.openxmlformats.org/officeDocument/2006/relationships/hyperlink" Target="https://machinelearningmastery.com/rectified-linear-activation-function-for-deep-learning-neural-networks/" TargetMode="External"/><Relationship Id="rId4" Type="http://schemas.openxmlformats.org/officeDocument/2006/relationships/hyperlink" Target="https://www.internationalgenome.org/dat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291" cy="6858000"/>
          </a:xfrm>
          <a:prstGeom prst="rect">
            <a:avLst/>
          </a:prstGeom>
        </p:spPr>
      </p:pic>
      <p:sp>
        <p:nvSpPr>
          <p:cNvPr id="2" name="Title 1"/>
          <p:cNvSpPr>
            <a:spLocks noGrp="1"/>
          </p:cNvSpPr>
          <p:nvPr>
            <p:ph type="ctrTitle"/>
          </p:nvPr>
        </p:nvSpPr>
        <p:spPr>
          <a:xfrm>
            <a:off x="683688" y="2998170"/>
            <a:ext cx="8142678" cy="1207951"/>
          </a:xfrm>
        </p:spPr>
        <p:txBody>
          <a:bodyPr>
            <a:noAutofit/>
          </a:bodyPr>
          <a:lstStyle/>
          <a:p>
            <a:pPr algn="r">
              <a:lnSpc>
                <a:spcPts val="3600"/>
              </a:lnSpc>
            </a:pPr>
            <a:r>
              <a:rPr lang="en-US" sz="3600" dirty="0"/>
              <a:t>Creating artificial human genomes using generative neural networks</a:t>
            </a:r>
            <a:br>
              <a:rPr lang="en-US" sz="3600" b="1" dirty="0">
                <a:latin typeface="Helvetica" charset="0"/>
                <a:ea typeface="Helvetica" charset="0"/>
                <a:cs typeface="Helvetica" charset="0"/>
              </a:rPr>
            </a:br>
            <a:r>
              <a:rPr lang="en-US" sz="1800" b="1" dirty="0">
                <a:latin typeface="Helvetica" charset="0"/>
                <a:ea typeface="Helvetica" charset="0"/>
                <a:cs typeface="Helvetica" charset="0"/>
              </a:rPr>
              <a:t>Chakib Cerny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Tree>
    <p:extLst>
      <p:ext uri="{BB962C8B-B14F-4D97-AF65-F5344CB8AC3E}">
        <p14:creationId xmlns:p14="http://schemas.microsoft.com/office/powerpoint/2010/main" val="1674422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Existing work</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679999"/>
            <a:ext cx="7640295" cy="1200329"/>
          </a:xfrm>
          <a:prstGeom prst="rect">
            <a:avLst/>
          </a:prstGeom>
          <a:noFill/>
        </p:spPr>
        <p:txBody>
          <a:bodyPr wrap="square" rtlCol="0">
            <a:spAutoFit/>
          </a:bodyPr>
          <a:lstStyle/>
          <a:p>
            <a:pPr marL="285750" indent="-285750">
              <a:buFontTx/>
              <a:buChar char="-"/>
            </a:pPr>
            <a:r>
              <a:rPr lang="en-US" dirty="0"/>
              <a:t>HAPGEN2 </a:t>
            </a:r>
          </a:p>
          <a:p>
            <a:pPr marL="285750" indent="-285750">
              <a:buFontTx/>
              <a:buChar char="-"/>
            </a:pPr>
            <a:endParaRPr lang="en-US" dirty="0"/>
          </a:p>
          <a:p>
            <a:pPr marL="285750" indent="-285750">
              <a:buFontTx/>
              <a:buChar char="-"/>
            </a:pPr>
            <a:r>
              <a:rPr lang="en-US" dirty="0"/>
              <a:t>Coalescent simulations</a:t>
            </a:r>
          </a:p>
          <a:p>
            <a:pPr marL="285750" indent="-285750">
              <a:buFontTx/>
              <a:buChar char="-"/>
            </a:pPr>
            <a:endParaRPr lang="en-US" dirty="0"/>
          </a:p>
        </p:txBody>
      </p:sp>
      <p:pic>
        <p:nvPicPr>
          <p:cNvPr id="7170" name="Picture 2">
            <a:extLst>
              <a:ext uri="{FF2B5EF4-FFF2-40B4-BE49-F238E27FC236}">
                <a16:creationId xmlns:a16="http://schemas.microsoft.com/office/drawing/2014/main" id="{B1BC1A47-75F1-9F44-8977-AF4AE47DF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348" y="3111670"/>
            <a:ext cx="7015303" cy="2896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43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Existing work</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503278"/>
            <a:ext cx="7640295" cy="2308324"/>
          </a:xfrm>
          <a:prstGeom prst="rect">
            <a:avLst/>
          </a:prstGeom>
          <a:noFill/>
        </p:spPr>
        <p:txBody>
          <a:bodyPr wrap="square" rtlCol="0">
            <a:spAutoFit/>
          </a:bodyPr>
          <a:lstStyle/>
          <a:p>
            <a:pPr marL="285750" indent="-285750">
              <a:buFontTx/>
              <a:buChar char="-"/>
            </a:pPr>
            <a:r>
              <a:rPr lang="en-US" dirty="0"/>
              <a:t>Not a whole genome generator</a:t>
            </a:r>
          </a:p>
          <a:p>
            <a:pPr marL="285750" indent="-285750">
              <a:buFontTx/>
              <a:buChar char="-"/>
            </a:pPr>
            <a:endParaRPr lang="en-US" dirty="0"/>
          </a:p>
          <a:p>
            <a:pPr marL="285750" indent="-285750">
              <a:buFontTx/>
              <a:buChar char="-"/>
            </a:pPr>
            <a:r>
              <a:rPr lang="en-US" dirty="0"/>
              <a:t>Overfitting</a:t>
            </a:r>
          </a:p>
          <a:p>
            <a:pPr marL="285750" indent="-285750">
              <a:buFontTx/>
              <a:buChar char="-"/>
            </a:pPr>
            <a:endParaRPr lang="en-US" dirty="0"/>
          </a:p>
          <a:p>
            <a:pPr marL="285750" indent="-285750">
              <a:buFontTx/>
              <a:buChar char="-"/>
            </a:pPr>
            <a:r>
              <a:rPr lang="en-US" dirty="0"/>
              <a:t>Privacy loss</a:t>
            </a:r>
          </a:p>
          <a:p>
            <a:pPr marL="285750" indent="-285750">
              <a:buFontTx/>
              <a:buChar char="-"/>
            </a:pPr>
            <a:endParaRPr lang="en-US" dirty="0"/>
          </a:p>
          <a:p>
            <a:pPr marL="285750" indent="-285750">
              <a:buFontTx/>
              <a:buChar char="-"/>
            </a:pPr>
            <a:r>
              <a:rPr lang="en-US" dirty="0"/>
              <a:t>Multiple direct genomes copies</a:t>
            </a:r>
          </a:p>
          <a:p>
            <a:pPr marL="285750" indent="-285750">
              <a:buFontTx/>
              <a:buChar char="-"/>
            </a:pPr>
            <a:endParaRPr lang="en-US" dirty="0"/>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532763"/>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HAPGEN2 </a:t>
            </a:r>
          </a:p>
        </p:txBody>
      </p:sp>
      <p:pic>
        <p:nvPicPr>
          <p:cNvPr id="7" name="Picture 6" descr="Chart&#10;&#10;Description automatically generated">
            <a:extLst>
              <a:ext uri="{FF2B5EF4-FFF2-40B4-BE49-F238E27FC236}">
                <a16:creationId xmlns:a16="http://schemas.microsoft.com/office/drawing/2014/main" id="{11D2481F-C3AD-46D7-A88B-04AF10B231F7}"/>
              </a:ext>
            </a:extLst>
          </p:cNvPr>
          <p:cNvPicPr>
            <a:picLocks noChangeAspect="1"/>
          </p:cNvPicPr>
          <p:nvPr/>
        </p:nvPicPr>
        <p:blipFill>
          <a:blip r:embed="rId4"/>
          <a:stretch>
            <a:fillRect/>
          </a:stretch>
        </p:blipFill>
        <p:spPr>
          <a:xfrm>
            <a:off x="4572000" y="1908666"/>
            <a:ext cx="4246882" cy="3323893"/>
          </a:xfrm>
          <a:prstGeom prst="rect">
            <a:avLst/>
          </a:prstGeom>
        </p:spPr>
      </p:pic>
      <p:sp>
        <p:nvSpPr>
          <p:cNvPr id="5" name="TextBox 4">
            <a:extLst>
              <a:ext uri="{FF2B5EF4-FFF2-40B4-BE49-F238E27FC236}">
                <a16:creationId xmlns:a16="http://schemas.microsoft.com/office/drawing/2014/main" id="{6DE7306F-87B2-4E8B-BFE4-5527DA098C02}"/>
              </a:ext>
            </a:extLst>
          </p:cNvPr>
          <p:cNvSpPr txBox="1"/>
          <p:nvPr/>
        </p:nvSpPr>
        <p:spPr>
          <a:xfrm>
            <a:off x="671498" y="5663693"/>
            <a:ext cx="7640295" cy="923330"/>
          </a:xfrm>
          <a:prstGeom prst="rect">
            <a:avLst/>
          </a:prstGeom>
          <a:noFill/>
        </p:spPr>
        <p:txBody>
          <a:bodyPr wrap="square" rtlCol="0">
            <a:spAutoFit/>
          </a:bodyPr>
          <a:lstStyle/>
          <a:p>
            <a:r>
              <a:rPr lang="en-US" dirty="0"/>
              <a:t>https://mathgen.stats.ox.ac.uk/genetics_software/hapgen/hapgen2.html#:~:text=HAPGEN2%20is%20a%20an%20updated,are%20in%20Hardy%2DWeinberg%20equilibrium.</a:t>
            </a:r>
          </a:p>
        </p:txBody>
      </p:sp>
    </p:spTree>
    <p:extLst>
      <p:ext uri="{BB962C8B-B14F-4D97-AF65-F5344CB8AC3E}">
        <p14:creationId xmlns:p14="http://schemas.microsoft.com/office/powerpoint/2010/main" val="2528150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Existing work</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503278"/>
            <a:ext cx="7640295" cy="2308324"/>
          </a:xfrm>
          <a:prstGeom prst="rect">
            <a:avLst/>
          </a:prstGeom>
          <a:noFill/>
        </p:spPr>
        <p:txBody>
          <a:bodyPr wrap="square" rtlCol="0">
            <a:spAutoFit/>
          </a:bodyPr>
          <a:lstStyle/>
          <a:p>
            <a:pPr marL="285750" indent="-285750">
              <a:buFontTx/>
              <a:buChar char="-"/>
            </a:pPr>
            <a:r>
              <a:rPr lang="en-US" dirty="0"/>
              <a:t>Requires additional parameters</a:t>
            </a:r>
          </a:p>
          <a:p>
            <a:pPr marL="285750" indent="-285750">
              <a:buFontTx/>
              <a:buChar char="-"/>
            </a:pPr>
            <a:endParaRPr lang="en-US" dirty="0"/>
          </a:p>
          <a:p>
            <a:pPr marL="285750" indent="-285750">
              <a:buFontTx/>
              <a:buChar char="-"/>
            </a:pPr>
            <a:r>
              <a:rPr lang="en-US" dirty="0"/>
              <a:t>Can’t be combined with real genome</a:t>
            </a:r>
          </a:p>
          <a:p>
            <a:pPr marL="285750" indent="-285750">
              <a:buFontTx/>
              <a:buChar char="-"/>
            </a:pPr>
            <a:endParaRPr lang="en-US" dirty="0"/>
          </a:p>
          <a:p>
            <a:pPr marL="285750" indent="-285750">
              <a:buFontTx/>
              <a:buChar char="-"/>
            </a:pPr>
            <a:r>
              <a:rPr lang="en-US" dirty="0"/>
              <a:t>Difficulty of evaluation</a:t>
            </a:r>
          </a:p>
          <a:p>
            <a:pPr marL="285750" indent="-285750">
              <a:buFontTx/>
              <a:buChar char="-"/>
            </a:pPr>
            <a:endParaRPr lang="en-US" dirty="0"/>
          </a:p>
          <a:p>
            <a:pPr marL="285750" indent="-285750">
              <a:buFontTx/>
              <a:buChar char="-"/>
            </a:pPr>
            <a:r>
              <a:rPr lang="en-US" dirty="0"/>
              <a:t>Optimized for only specific populations</a:t>
            </a:r>
          </a:p>
          <a:p>
            <a:pPr marL="285750" indent="-285750">
              <a:buFontTx/>
              <a:buChar char="-"/>
            </a:pPr>
            <a:endParaRPr lang="en-US" dirty="0"/>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532763"/>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Coalescent simulations</a:t>
            </a:r>
          </a:p>
        </p:txBody>
      </p:sp>
    </p:spTree>
    <p:extLst>
      <p:ext uri="{BB962C8B-B14F-4D97-AF65-F5344CB8AC3E}">
        <p14:creationId xmlns:p14="http://schemas.microsoft.com/office/powerpoint/2010/main" val="378370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Existing work</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503278"/>
            <a:ext cx="7640295" cy="3139321"/>
          </a:xfrm>
          <a:prstGeom prst="rect">
            <a:avLst/>
          </a:prstGeom>
          <a:noFill/>
        </p:spPr>
        <p:txBody>
          <a:bodyPr wrap="square" rtlCol="0">
            <a:spAutoFit/>
          </a:bodyPr>
          <a:lstStyle/>
          <a:p>
            <a:r>
              <a:rPr lang="en-US" dirty="0" err="1"/>
              <a:t>SLiM</a:t>
            </a:r>
            <a:r>
              <a:rPr lang="en-US" dirty="0"/>
              <a:t> is model based simulation that given specific parameters will simulate the evolution of ancestral population </a:t>
            </a:r>
          </a:p>
          <a:p>
            <a:endParaRPr lang="en-US" dirty="0"/>
          </a:p>
          <a:p>
            <a:r>
              <a:rPr lang="en-US" dirty="0"/>
              <a:t>- forward simulator (follows evolution of ancestral population)</a:t>
            </a:r>
          </a:p>
          <a:p>
            <a:endParaRPr lang="en-US" dirty="0"/>
          </a:p>
          <a:p>
            <a:r>
              <a:rPr lang="en-US" dirty="0"/>
              <a:t>- Need for parameters </a:t>
            </a:r>
          </a:p>
          <a:p>
            <a:r>
              <a:rPr lang="en-US" dirty="0"/>
              <a:t>		- Demographic</a:t>
            </a:r>
          </a:p>
          <a:p>
            <a:r>
              <a:rPr lang="en-US" dirty="0"/>
              <a:t>		- Evolutionary</a:t>
            </a:r>
          </a:p>
          <a:p>
            <a:endParaRPr lang="en-US" dirty="0"/>
          </a:p>
          <a:p>
            <a:endParaRPr lang="en-US" dirty="0"/>
          </a:p>
          <a:p>
            <a:r>
              <a:rPr lang="en-US" dirty="0"/>
              <a:t>https://messerlab.org/slim/</a:t>
            </a:r>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532763"/>
            <a:ext cx="7763586"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How is GAN different than </a:t>
            </a:r>
            <a:r>
              <a:rPr lang="en-US" sz="2800" u="sng" dirty="0" err="1"/>
              <a:t>SLiM</a:t>
            </a:r>
            <a:r>
              <a:rPr lang="en-US" sz="2800" u="sng" dirty="0"/>
              <a:t> ?</a:t>
            </a:r>
          </a:p>
        </p:txBody>
      </p:sp>
    </p:spTree>
    <p:extLst>
      <p:ext uri="{BB962C8B-B14F-4D97-AF65-F5344CB8AC3E}">
        <p14:creationId xmlns:p14="http://schemas.microsoft.com/office/powerpoint/2010/main" val="81036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195565"/>
            <a:ext cx="7640295" cy="2862322"/>
          </a:xfrm>
          <a:prstGeom prst="rect">
            <a:avLst/>
          </a:prstGeom>
          <a:noFill/>
        </p:spPr>
        <p:txBody>
          <a:bodyPr wrap="square" rtlCol="0">
            <a:spAutoFit/>
          </a:bodyPr>
          <a:lstStyle/>
          <a:p>
            <a:pPr marL="285750" indent="-285750">
              <a:buFontTx/>
              <a:buChar char="-"/>
            </a:pPr>
            <a:r>
              <a:rPr lang="en-US" dirty="0"/>
              <a:t>Quick history </a:t>
            </a:r>
          </a:p>
          <a:p>
            <a:pPr marL="285750" indent="-285750">
              <a:buFontTx/>
              <a:buChar char="-"/>
            </a:pPr>
            <a:endParaRPr lang="en-US" dirty="0"/>
          </a:p>
          <a:p>
            <a:pPr marL="285750" indent="-285750">
              <a:buFontTx/>
              <a:buChar char="-"/>
            </a:pPr>
            <a:r>
              <a:rPr lang="en-US" dirty="0"/>
              <a:t>Neural Networks</a:t>
            </a:r>
          </a:p>
          <a:p>
            <a:pPr marL="285750" indent="-285750">
              <a:buFontTx/>
              <a:buChar char="-"/>
            </a:pPr>
            <a:endParaRPr lang="en-US" dirty="0"/>
          </a:p>
          <a:p>
            <a:pPr marL="285750" indent="-285750">
              <a:buFontTx/>
              <a:buChar char="-"/>
            </a:pPr>
            <a:r>
              <a:rPr lang="en-US" dirty="0"/>
              <a:t>Generator</a:t>
            </a:r>
          </a:p>
          <a:p>
            <a:pPr marL="285750" indent="-285750">
              <a:buFontTx/>
              <a:buChar char="-"/>
            </a:pPr>
            <a:endParaRPr lang="en-US" dirty="0"/>
          </a:p>
          <a:p>
            <a:pPr marL="285750" indent="-285750">
              <a:buFontTx/>
              <a:buChar char="-"/>
            </a:pPr>
            <a:r>
              <a:rPr lang="en-US" dirty="0"/>
              <a:t>Discriminator</a:t>
            </a:r>
          </a:p>
          <a:p>
            <a:pPr marL="285750" indent="-285750">
              <a:buFontTx/>
              <a:buChar char="-"/>
            </a:pPr>
            <a:endParaRPr lang="en-US" dirty="0"/>
          </a:p>
          <a:p>
            <a:pPr marL="285750" indent="-285750">
              <a:buFontTx/>
              <a:buChar char="-"/>
            </a:pPr>
            <a:r>
              <a:rPr lang="en-US" dirty="0"/>
              <a:t>Design Overview</a:t>
            </a:r>
          </a:p>
          <a:p>
            <a:pPr marL="285750" indent="-285750">
              <a:buFontTx/>
              <a:buChar char="-"/>
            </a:pPr>
            <a:endParaRPr lang="en-US" dirty="0"/>
          </a:p>
        </p:txBody>
      </p:sp>
    </p:spTree>
    <p:extLst>
      <p:ext uri="{BB962C8B-B14F-4D97-AF65-F5344CB8AC3E}">
        <p14:creationId xmlns:p14="http://schemas.microsoft.com/office/powerpoint/2010/main" val="2216781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821777"/>
            <a:ext cx="7885361" cy="2585323"/>
          </a:xfrm>
          <a:prstGeom prst="rect">
            <a:avLst/>
          </a:prstGeom>
          <a:noFill/>
        </p:spPr>
        <p:txBody>
          <a:bodyPr wrap="square" rtlCol="0">
            <a:spAutoFit/>
          </a:bodyPr>
          <a:lstStyle/>
          <a:p>
            <a:pPr marL="285750" indent="-285750">
              <a:buFontTx/>
              <a:buChar char="-"/>
            </a:pPr>
            <a:r>
              <a:rPr lang="en-US" dirty="0"/>
              <a:t>Designed by Ian Goodfellow and his colleagues in 2014</a:t>
            </a:r>
          </a:p>
          <a:p>
            <a:pPr marL="285750" indent="-285750">
              <a:buFontTx/>
              <a:buChar char="-"/>
            </a:pPr>
            <a:endParaRPr lang="en-US" dirty="0"/>
          </a:p>
          <a:p>
            <a:pPr marL="285750" indent="-285750">
              <a:buFontTx/>
              <a:buChar char="-"/>
            </a:pPr>
            <a:r>
              <a:rPr lang="en-US" dirty="0"/>
              <a:t>Started as two networks competing against each other</a:t>
            </a:r>
          </a:p>
          <a:p>
            <a:pPr marL="285750" indent="-285750">
              <a:buFontTx/>
              <a:buChar char="-"/>
            </a:pPr>
            <a:endParaRPr lang="en-US" dirty="0"/>
          </a:p>
          <a:p>
            <a:pPr marL="285750" indent="-285750">
              <a:buFontTx/>
              <a:buChar char="-"/>
            </a:pPr>
            <a:r>
              <a:rPr lang="en-US" dirty="0"/>
              <a:t>2017, exponential grow in computer vision</a:t>
            </a:r>
          </a:p>
          <a:p>
            <a:pPr marL="285750" indent="-285750">
              <a:buFontTx/>
              <a:buChar char="-"/>
            </a:pPr>
            <a:endParaRPr lang="en-US" dirty="0"/>
          </a:p>
          <a:p>
            <a:pPr marL="285750" indent="-285750">
              <a:buFontTx/>
              <a:buChar char="-"/>
            </a:pPr>
            <a:r>
              <a:rPr lang="en-US" dirty="0"/>
              <a:t>2020, Nvidia recreated </a:t>
            </a:r>
            <a:r>
              <a:rPr lang="en-US" dirty="0" err="1"/>
              <a:t>PacMan</a:t>
            </a:r>
            <a:r>
              <a:rPr lang="en-US" dirty="0"/>
              <a:t> with just a GAN.</a:t>
            </a:r>
          </a:p>
          <a:p>
            <a:pPr marL="285750" indent="-285750">
              <a:buFontTx/>
              <a:buChar char="-"/>
            </a:pPr>
            <a:endParaRPr lang="en-US" dirty="0"/>
          </a:p>
          <a:p>
            <a:r>
              <a:rPr lang="en-US" dirty="0"/>
              <a:t>https://gitlab.com/chakib.cerny/ag/-/blob/master/genome.py</a:t>
            </a:r>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Quick history</a:t>
            </a:r>
          </a:p>
        </p:txBody>
      </p:sp>
    </p:spTree>
    <p:extLst>
      <p:ext uri="{BB962C8B-B14F-4D97-AF65-F5344CB8AC3E}">
        <p14:creationId xmlns:p14="http://schemas.microsoft.com/office/powerpoint/2010/main" val="178354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69714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Neural Networks</a:t>
            </a:r>
          </a:p>
        </p:txBody>
      </p:sp>
      <p:pic>
        <p:nvPicPr>
          <p:cNvPr id="14338" name="Picture 2">
            <a:extLst>
              <a:ext uri="{FF2B5EF4-FFF2-40B4-BE49-F238E27FC236}">
                <a16:creationId xmlns:a16="http://schemas.microsoft.com/office/drawing/2014/main" id="{AE6D0D82-B650-2748-B10A-29D34AA21FB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44000"/>
                    </a14:imgEffect>
                    <a14:imgEffect>
                      <a14:brightnessContrast bright="100000" contrast="-52000"/>
                    </a14:imgEffect>
                  </a14:imgLayer>
                </a14:imgProps>
              </a:ext>
              <a:ext uri="{28A0092B-C50C-407E-A947-70E740481C1C}">
                <a14:useLocalDpi xmlns:a14="http://schemas.microsoft.com/office/drawing/2010/main" val="0"/>
              </a:ext>
            </a:extLst>
          </a:blip>
          <a:srcRect/>
          <a:stretch>
            <a:fillRect/>
          </a:stretch>
        </p:blipFill>
        <p:spPr bwMode="auto">
          <a:xfrm>
            <a:off x="1659276" y="2182404"/>
            <a:ext cx="5825447" cy="450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819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69714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Generator</a:t>
            </a:r>
          </a:p>
        </p:txBody>
      </p:sp>
      <p:pic>
        <p:nvPicPr>
          <p:cNvPr id="15366" name="Picture 6" descr="generator network">
            <a:extLst>
              <a:ext uri="{FF2B5EF4-FFF2-40B4-BE49-F238E27FC236}">
                <a16:creationId xmlns:a16="http://schemas.microsoft.com/office/drawing/2014/main" id="{633866C5-E756-A949-A65A-0455EEA3F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309" y="2916152"/>
            <a:ext cx="7030092" cy="276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360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940428"/>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Generator</a:t>
            </a:r>
          </a:p>
        </p:txBody>
      </p:sp>
      <p:sp>
        <p:nvSpPr>
          <p:cNvPr id="7" name="TextBox 6">
            <a:extLst>
              <a:ext uri="{FF2B5EF4-FFF2-40B4-BE49-F238E27FC236}">
                <a16:creationId xmlns:a16="http://schemas.microsoft.com/office/drawing/2014/main" id="{C79D87CB-66FE-4A53-852B-C6DCACDDFE52}"/>
              </a:ext>
            </a:extLst>
          </p:cNvPr>
          <p:cNvSpPr txBox="1"/>
          <p:nvPr/>
        </p:nvSpPr>
        <p:spPr>
          <a:xfrm>
            <a:off x="1082180" y="2910943"/>
            <a:ext cx="6859742" cy="1477328"/>
          </a:xfrm>
          <a:prstGeom prst="rect">
            <a:avLst/>
          </a:prstGeom>
          <a:noFill/>
        </p:spPr>
        <p:txBody>
          <a:bodyPr wrap="square" rtlCol="0">
            <a:spAutoFit/>
          </a:bodyPr>
          <a:lstStyle/>
          <a:p>
            <a:pPr marL="285750" indent="-285750">
              <a:buFontTx/>
              <a:buChar char="-"/>
            </a:pPr>
            <a:r>
              <a:rPr lang="en-US" dirty="0"/>
              <a:t>2 hidden layers (</a:t>
            </a:r>
            <a:r>
              <a:rPr lang="en-US" dirty="0">
                <a:latin typeface="MinionPro-Regular"/>
              </a:rPr>
              <a:t>670 </a:t>
            </a:r>
            <a:r>
              <a:rPr lang="en-US" sz="1800" b="0" i="0" u="none" strike="noStrike" baseline="0" dirty="0">
                <a:latin typeface="MinionPro-Regular"/>
              </a:rPr>
              <a:t>&amp; 732)</a:t>
            </a:r>
            <a:endParaRPr lang="en-US" dirty="0"/>
          </a:p>
          <a:p>
            <a:pPr marL="285750" indent="-285750">
              <a:buFontTx/>
              <a:buChar char="-"/>
            </a:pPr>
            <a:endParaRPr lang="en-US" dirty="0"/>
          </a:p>
          <a:p>
            <a:pPr marL="285750" indent="-285750">
              <a:buFontTx/>
              <a:buChar char="-"/>
            </a:pPr>
            <a:r>
              <a:rPr lang="en-US" dirty="0"/>
              <a:t>2 leaky </a:t>
            </a:r>
            <a:r>
              <a:rPr lang="en-US" dirty="0" err="1"/>
              <a:t>ReLU</a:t>
            </a:r>
            <a:endParaRPr lang="en-US" dirty="0"/>
          </a:p>
          <a:p>
            <a:pPr marL="285750" indent="-285750">
              <a:buFontTx/>
              <a:buChar char="-"/>
            </a:pPr>
            <a:endParaRPr lang="en-US" dirty="0"/>
          </a:p>
          <a:p>
            <a:pPr marL="285750" indent="-285750">
              <a:buFontTx/>
              <a:buChar char="-"/>
            </a:pPr>
            <a:r>
              <a:rPr lang="en-US" dirty="0"/>
              <a:t>1 activation function (tanh)</a:t>
            </a:r>
          </a:p>
        </p:txBody>
      </p:sp>
    </p:spTree>
    <p:extLst>
      <p:ext uri="{BB962C8B-B14F-4D97-AF65-F5344CB8AC3E}">
        <p14:creationId xmlns:p14="http://schemas.microsoft.com/office/powerpoint/2010/main" val="2649226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940428"/>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Generator</a:t>
            </a:r>
          </a:p>
        </p:txBody>
      </p:sp>
      <p:pic>
        <p:nvPicPr>
          <p:cNvPr id="1026" name="Picture 2">
            <a:extLst>
              <a:ext uri="{FF2B5EF4-FFF2-40B4-BE49-F238E27FC236}">
                <a16:creationId xmlns:a16="http://schemas.microsoft.com/office/drawing/2014/main" id="{8A8FD8D3-CAAC-4A24-82C9-3A2E5E738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45" y="3817907"/>
            <a:ext cx="7093819" cy="19384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8C0481-6D1B-47B6-A5CA-BB36208D9435}"/>
              </a:ext>
            </a:extLst>
          </p:cNvPr>
          <p:cNvSpPr txBox="1"/>
          <p:nvPr/>
        </p:nvSpPr>
        <p:spPr>
          <a:xfrm>
            <a:off x="1020279" y="2578428"/>
            <a:ext cx="6602930" cy="923330"/>
          </a:xfrm>
          <a:prstGeom prst="rect">
            <a:avLst/>
          </a:prstGeom>
          <a:noFill/>
        </p:spPr>
        <p:txBody>
          <a:bodyPr wrap="square" rtlCol="0">
            <a:spAutoFit/>
          </a:bodyPr>
          <a:lstStyle/>
          <a:p>
            <a:r>
              <a:rPr lang="en-US" b="0" i="0" dirty="0">
                <a:effectLst/>
                <a:latin typeface="Helvetica Neue"/>
              </a:rPr>
              <a:t>RELU It has become the default activation function for many types of neural networks because a model that uses it is easier to train and often achieves better performance.</a:t>
            </a:r>
            <a:endParaRPr lang="en-US" dirty="0"/>
          </a:p>
        </p:txBody>
      </p:sp>
    </p:spTree>
    <p:extLst>
      <p:ext uri="{BB962C8B-B14F-4D97-AF65-F5344CB8AC3E}">
        <p14:creationId xmlns:p14="http://schemas.microsoft.com/office/powerpoint/2010/main" val="2471355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513"/>
            <a:ext cx="9144000" cy="795853"/>
          </a:xfrm>
        </p:spPr>
        <p:txBody>
          <a:bodyPr anchor="t">
            <a:normAutofit/>
          </a:bodyPr>
          <a:lstStyle/>
          <a:p>
            <a:pPr algn="ctr"/>
            <a:r>
              <a:rPr lang="en-US" b="1" dirty="0">
                <a:solidFill>
                  <a:srgbClr val="FFCA29"/>
                </a:solidFill>
                <a:latin typeface="Helvetica" charset="0"/>
                <a:ea typeface="Helvetica" charset="0"/>
                <a:cs typeface="Helvetica" charset="0"/>
              </a:rPr>
              <a:t>Overview</a:t>
            </a:r>
            <a:endParaRPr lang="en-US" b="1" dirty="0">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92B03870-5AC9-D64E-9890-512F91B61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4" name="TextBox 3">
            <a:extLst>
              <a:ext uri="{FF2B5EF4-FFF2-40B4-BE49-F238E27FC236}">
                <a16:creationId xmlns:a16="http://schemas.microsoft.com/office/drawing/2014/main" id="{32D11D7C-0CEA-C945-8A93-93832E232DE8}"/>
              </a:ext>
            </a:extLst>
          </p:cNvPr>
          <p:cNvSpPr txBox="1"/>
          <p:nvPr/>
        </p:nvSpPr>
        <p:spPr>
          <a:xfrm>
            <a:off x="657546" y="1859339"/>
            <a:ext cx="6421348" cy="3693319"/>
          </a:xfrm>
          <a:prstGeom prst="rect">
            <a:avLst/>
          </a:prstGeom>
          <a:noFill/>
        </p:spPr>
        <p:txBody>
          <a:bodyPr wrap="square" rtlCol="0">
            <a:spAutoFit/>
          </a:bodyPr>
          <a:lstStyle/>
          <a:p>
            <a:pPr marL="285750" indent="-285750">
              <a:buFontTx/>
              <a:buChar char="-"/>
            </a:pPr>
            <a:r>
              <a:rPr lang="en-US" dirty="0"/>
              <a:t>Why is creating an artificial human important ?</a:t>
            </a:r>
          </a:p>
          <a:p>
            <a:pPr marL="285750" indent="-285750">
              <a:buFontTx/>
              <a:buChar char="-"/>
            </a:pPr>
            <a:endParaRPr lang="en-US" dirty="0"/>
          </a:p>
          <a:p>
            <a:pPr marL="285750" indent="-285750">
              <a:buFontTx/>
              <a:buChar char="-"/>
            </a:pPr>
            <a:r>
              <a:rPr lang="en-US" dirty="0"/>
              <a:t>Limitations and challenges</a:t>
            </a:r>
          </a:p>
          <a:p>
            <a:pPr marL="285750" indent="-285750">
              <a:buFontTx/>
              <a:buChar char="-"/>
            </a:pPr>
            <a:endParaRPr lang="en-US" dirty="0"/>
          </a:p>
          <a:p>
            <a:pPr marL="285750" indent="-285750">
              <a:buFontTx/>
              <a:buChar char="-"/>
            </a:pPr>
            <a:r>
              <a:rPr lang="en-US" dirty="0"/>
              <a:t>Existing work</a:t>
            </a:r>
          </a:p>
          <a:p>
            <a:pPr marL="285750" indent="-285750">
              <a:buFontTx/>
              <a:buChar char="-"/>
            </a:pPr>
            <a:endParaRPr lang="en-US" dirty="0"/>
          </a:p>
          <a:p>
            <a:pPr marL="285750" indent="-285750">
              <a:buFontTx/>
              <a:buChar char="-"/>
            </a:pPr>
            <a:r>
              <a:rPr lang="en-US" dirty="0"/>
              <a:t>What is a Generative adversarial network (GAN) ?</a:t>
            </a:r>
          </a:p>
          <a:p>
            <a:pPr marL="285750" indent="-285750">
              <a:buFontTx/>
              <a:buChar char="-"/>
            </a:pPr>
            <a:endParaRPr lang="en-US" dirty="0"/>
          </a:p>
          <a:p>
            <a:pPr marL="285750" indent="-285750">
              <a:buFontTx/>
              <a:buChar char="-"/>
            </a:pPr>
            <a:r>
              <a:rPr lang="en-US" dirty="0"/>
              <a:t>What is a Restricted Boltzmann machine (RBM) ? </a:t>
            </a:r>
          </a:p>
          <a:p>
            <a:pPr marL="285750" indent="-285750">
              <a:buFontTx/>
              <a:buChar char="-"/>
            </a:pPr>
            <a:endParaRPr lang="en-US" dirty="0"/>
          </a:p>
          <a:p>
            <a:pPr marL="285750" indent="-285750">
              <a:buFontTx/>
              <a:buChar char="-"/>
            </a:pPr>
            <a:r>
              <a:rPr lang="en-US" dirty="0"/>
              <a:t>Genome Wide Reconstruction</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29430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69714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Discriminator</a:t>
            </a:r>
          </a:p>
        </p:txBody>
      </p:sp>
      <p:pic>
        <p:nvPicPr>
          <p:cNvPr id="16388" name="Picture 4" descr="discriminator network">
            <a:extLst>
              <a:ext uri="{FF2B5EF4-FFF2-40B4-BE49-F238E27FC236}">
                <a16:creationId xmlns:a16="http://schemas.microsoft.com/office/drawing/2014/main" id="{2439B798-F4BD-C547-8AED-C3F06889D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78" y="3047535"/>
            <a:ext cx="7213244" cy="244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020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69714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Discriminator</a:t>
            </a:r>
          </a:p>
        </p:txBody>
      </p:sp>
      <p:sp>
        <p:nvSpPr>
          <p:cNvPr id="7" name="TextBox 6">
            <a:extLst>
              <a:ext uri="{FF2B5EF4-FFF2-40B4-BE49-F238E27FC236}">
                <a16:creationId xmlns:a16="http://schemas.microsoft.com/office/drawing/2014/main" id="{67EFE2BB-A3EE-47B7-BA62-05FFD0DB0830}"/>
              </a:ext>
            </a:extLst>
          </p:cNvPr>
          <p:cNvSpPr txBox="1"/>
          <p:nvPr/>
        </p:nvSpPr>
        <p:spPr>
          <a:xfrm>
            <a:off x="1082180" y="2910943"/>
            <a:ext cx="6859742" cy="1477328"/>
          </a:xfrm>
          <a:prstGeom prst="rect">
            <a:avLst/>
          </a:prstGeom>
          <a:noFill/>
        </p:spPr>
        <p:txBody>
          <a:bodyPr wrap="square" rtlCol="0">
            <a:spAutoFit/>
          </a:bodyPr>
          <a:lstStyle/>
          <a:p>
            <a:pPr marL="285750" indent="-285750">
              <a:buFontTx/>
              <a:buChar char="-"/>
            </a:pPr>
            <a:r>
              <a:rPr lang="en-US" dirty="0"/>
              <a:t>2 hidden layers (</a:t>
            </a:r>
            <a:r>
              <a:rPr lang="en-US" sz="1800" b="0" i="0" u="none" strike="noStrike" baseline="0" dirty="0">
                <a:latin typeface="MinionPro-Regular"/>
              </a:rPr>
              <a:t>402 &amp; 269)</a:t>
            </a:r>
            <a:endParaRPr lang="en-US" dirty="0"/>
          </a:p>
          <a:p>
            <a:endParaRPr lang="en-US" dirty="0"/>
          </a:p>
          <a:p>
            <a:pPr marL="285750" indent="-285750">
              <a:buFontTx/>
              <a:buChar char="-"/>
            </a:pPr>
            <a:r>
              <a:rPr lang="en-US" dirty="0"/>
              <a:t>2 leaky </a:t>
            </a:r>
            <a:r>
              <a:rPr lang="en-US" dirty="0" err="1"/>
              <a:t>ReLU</a:t>
            </a:r>
            <a:endParaRPr lang="en-US" dirty="0"/>
          </a:p>
          <a:p>
            <a:pPr marL="285750" indent="-285750">
              <a:buFontTx/>
              <a:buChar char="-"/>
            </a:pPr>
            <a:endParaRPr lang="en-US" dirty="0"/>
          </a:p>
          <a:p>
            <a:pPr marL="285750" indent="-285750">
              <a:buFontTx/>
              <a:buChar char="-"/>
            </a:pPr>
            <a:r>
              <a:rPr lang="en-US" dirty="0"/>
              <a:t>1 activation function (sigmoid)</a:t>
            </a:r>
          </a:p>
        </p:txBody>
      </p:sp>
    </p:spTree>
    <p:extLst>
      <p:ext uri="{BB962C8B-B14F-4D97-AF65-F5344CB8AC3E}">
        <p14:creationId xmlns:p14="http://schemas.microsoft.com/office/powerpoint/2010/main" val="1987402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Generative adversarial network (GAN)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548207" y="169714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Design Overview</a:t>
            </a:r>
          </a:p>
          <a:p>
            <a:endParaRPr lang="en-US" sz="2800" u="sng" dirty="0"/>
          </a:p>
        </p:txBody>
      </p:sp>
      <p:pic>
        <p:nvPicPr>
          <p:cNvPr id="5" name="Picture 4" descr="Diagram&#10;&#10;Description automatically generated">
            <a:extLst>
              <a:ext uri="{FF2B5EF4-FFF2-40B4-BE49-F238E27FC236}">
                <a16:creationId xmlns:a16="http://schemas.microsoft.com/office/drawing/2014/main" id="{1B80A1AB-B5CA-40D6-A5B5-3582E04A7852}"/>
              </a:ext>
            </a:extLst>
          </p:cNvPr>
          <p:cNvPicPr>
            <a:picLocks noChangeAspect="1"/>
          </p:cNvPicPr>
          <p:nvPr/>
        </p:nvPicPr>
        <p:blipFill>
          <a:blip r:embed="rId4"/>
          <a:stretch>
            <a:fillRect/>
          </a:stretch>
        </p:blipFill>
        <p:spPr>
          <a:xfrm>
            <a:off x="1888236" y="2661079"/>
            <a:ext cx="5367528" cy="3425952"/>
          </a:xfrm>
          <a:prstGeom prst="rect">
            <a:avLst/>
          </a:prstGeom>
        </p:spPr>
      </p:pic>
    </p:spTree>
    <p:extLst>
      <p:ext uri="{BB962C8B-B14F-4D97-AF65-F5344CB8AC3E}">
        <p14:creationId xmlns:p14="http://schemas.microsoft.com/office/powerpoint/2010/main" val="1658319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Restricted Boltzmann Machine (RBM) ?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997839"/>
            <a:ext cx="7640295" cy="3139321"/>
          </a:xfrm>
          <a:prstGeom prst="rect">
            <a:avLst/>
          </a:prstGeom>
          <a:noFill/>
        </p:spPr>
        <p:txBody>
          <a:bodyPr wrap="square" rtlCol="0">
            <a:spAutoFit/>
          </a:bodyPr>
          <a:lstStyle/>
          <a:p>
            <a:pPr marL="285750" indent="-285750">
              <a:buFontTx/>
              <a:buChar char="-"/>
            </a:pPr>
            <a:r>
              <a:rPr lang="en-US" dirty="0"/>
              <a:t>Quick history </a:t>
            </a:r>
          </a:p>
          <a:p>
            <a:pPr marL="285750" indent="-285750">
              <a:buFontTx/>
              <a:buChar char="-"/>
            </a:pPr>
            <a:endParaRPr lang="en-US" dirty="0"/>
          </a:p>
          <a:p>
            <a:pPr marL="285750" indent="-285750">
              <a:buFontTx/>
              <a:buChar char="-"/>
            </a:pPr>
            <a:r>
              <a:rPr lang="en-US" dirty="0"/>
              <a:t>RBM Structure</a:t>
            </a:r>
          </a:p>
          <a:p>
            <a:pPr marL="285750" indent="-285750">
              <a:buFontTx/>
              <a:buChar char="-"/>
            </a:pPr>
            <a:endParaRPr lang="en-US" dirty="0"/>
          </a:p>
          <a:p>
            <a:pPr marL="285750" indent="-285750">
              <a:buFontTx/>
              <a:buChar char="-"/>
            </a:pPr>
            <a:r>
              <a:rPr lang="en-US" dirty="0"/>
              <a:t>Training process (input reconstruction)</a:t>
            </a:r>
          </a:p>
          <a:p>
            <a:pPr marL="285750" indent="-285750">
              <a:buFontTx/>
              <a:buChar char="-"/>
            </a:pPr>
            <a:endParaRPr lang="en-US" dirty="0"/>
          </a:p>
          <a:p>
            <a:pPr marL="285750" indent="-285750">
              <a:buFontTx/>
              <a:buChar char="-"/>
            </a:pPr>
            <a:r>
              <a:rPr lang="en-US" dirty="0"/>
              <a:t>Pattern recognition</a:t>
            </a:r>
          </a:p>
          <a:p>
            <a:pPr marL="285750" indent="-285750">
              <a:buFontTx/>
              <a:buChar char="-"/>
            </a:pPr>
            <a:endParaRPr lang="en-US" dirty="0"/>
          </a:p>
          <a:p>
            <a:pPr marL="285750" indent="-285750">
              <a:buFontTx/>
              <a:buChar char="-"/>
            </a:pPr>
            <a:endParaRPr lang="en-US" dirty="0"/>
          </a:p>
          <a:p>
            <a:r>
              <a:rPr lang="en-US" dirty="0"/>
              <a:t>https://gitlab.com/chakib.cerny/ag/-/blob/master/GeneRBM.jl</a:t>
            </a:r>
          </a:p>
          <a:p>
            <a:pPr marL="285750" indent="-285750">
              <a:buFontTx/>
              <a:buChar char="-"/>
            </a:pPr>
            <a:endParaRPr lang="en-US" dirty="0"/>
          </a:p>
        </p:txBody>
      </p:sp>
    </p:spTree>
    <p:extLst>
      <p:ext uri="{BB962C8B-B14F-4D97-AF65-F5344CB8AC3E}">
        <p14:creationId xmlns:p14="http://schemas.microsoft.com/office/powerpoint/2010/main" val="103513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Restricted Boltzmann Machine (RBM) ?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821777"/>
            <a:ext cx="7640295" cy="2308324"/>
          </a:xfrm>
          <a:prstGeom prst="rect">
            <a:avLst/>
          </a:prstGeom>
          <a:noFill/>
        </p:spPr>
        <p:txBody>
          <a:bodyPr wrap="square" rtlCol="0">
            <a:spAutoFit/>
          </a:bodyPr>
          <a:lstStyle/>
          <a:p>
            <a:pPr marL="285750" indent="-285750">
              <a:buFontTx/>
              <a:buChar char="-"/>
            </a:pPr>
            <a:r>
              <a:rPr lang="en-US" dirty="0"/>
              <a:t>Initially invented by Paul </a:t>
            </a:r>
            <a:r>
              <a:rPr lang="en-US" dirty="0" err="1"/>
              <a:t>Smolensky</a:t>
            </a:r>
            <a:r>
              <a:rPr lang="en-US" dirty="0"/>
              <a:t> in 1986</a:t>
            </a:r>
          </a:p>
          <a:p>
            <a:pPr marL="285750" indent="-285750">
              <a:buFontTx/>
              <a:buChar char="-"/>
            </a:pPr>
            <a:endParaRPr lang="en-US" dirty="0"/>
          </a:p>
          <a:p>
            <a:pPr marL="285750" indent="-285750">
              <a:buFontTx/>
              <a:buChar char="-"/>
            </a:pPr>
            <a:r>
              <a:rPr lang="en-US" dirty="0"/>
              <a:t>Redesigned to its actual algorithm by Geoffrey Hinton in the mid-2000</a:t>
            </a:r>
          </a:p>
          <a:p>
            <a:pPr marL="285750" indent="-285750">
              <a:buFontTx/>
              <a:buChar char="-"/>
            </a:pPr>
            <a:endParaRPr lang="en-US" dirty="0"/>
          </a:p>
          <a:p>
            <a:pPr marL="285750" indent="-285750">
              <a:buFontTx/>
              <a:buChar char="-"/>
            </a:pPr>
            <a:r>
              <a:rPr lang="en-US" dirty="0"/>
              <a:t>Constant grows in deep beliefs networks </a:t>
            </a:r>
          </a:p>
          <a:p>
            <a:pPr marL="285750" indent="-285750">
              <a:buFontTx/>
              <a:buChar char="-"/>
            </a:pPr>
            <a:endParaRPr lang="en-US" dirty="0"/>
          </a:p>
          <a:p>
            <a:pPr marL="285750" indent="-285750">
              <a:buFontTx/>
              <a:buChar char="-"/>
            </a:pPr>
            <a:r>
              <a:rPr lang="en-US" dirty="0"/>
              <a:t>Ability to work in supervised and unsupervised learning</a:t>
            </a:r>
          </a:p>
          <a:p>
            <a:pPr marL="285750" indent="-285750">
              <a:buFontTx/>
              <a:buChar char="-"/>
            </a:pPr>
            <a:endParaRPr lang="en-US" dirty="0"/>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Quick history</a:t>
            </a:r>
          </a:p>
        </p:txBody>
      </p:sp>
    </p:spTree>
    <p:extLst>
      <p:ext uri="{BB962C8B-B14F-4D97-AF65-F5344CB8AC3E}">
        <p14:creationId xmlns:p14="http://schemas.microsoft.com/office/powerpoint/2010/main" val="2733893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Restricted Boltzmann Machine (RBM) ?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353929"/>
            <a:ext cx="7640295" cy="923330"/>
          </a:xfrm>
          <a:prstGeom prst="rect">
            <a:avLst/>
          </a:prstGeom>
          <a:noFill/>
        </p:spPr>
        <p:txBody>
          <a:bodyPr wrap="square" rtlCol="0">
            <a:spAutoFit/>
          </a:bodyPr>
          <a:lstStyle/>
          <a:p>
            <a:pPr marL="285750" indent="-285750">
              <a:buFontTx/>
              <a:buChar char="-"/>
            </a:pPr>
            <a:r>
              <a:rPr lang="en-US" dirty="0"/>
              <a:t>Visible layer		- Hidden layer</a:t>
            </a:r>
          </a:p>
          <a:p>
            <a:pPr marL="285750" indent="-285750">
              <a:buFontTx/>
              <a:buChar char="-"/>
            </a:pPr>
            <a:r>
              <a:rPr lang="en-US" dirty="0"/>
              <a:t>Written in Julia</a:t>
            </a:r>
          </a:p>
          <a:p>
            <a:pPr marL="285750" indent="-285750">
              <a:buFontTx/>
              <a:buChar char="-"/>
            </a:pPr>
            <a:endParaRPr lang="en-US" dirty="0"/>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RBM Structure</a:t>
            </a:r>
          </a:p>
        </p:txBody>
      </p:sp>
      <p:pic>
        <p:nvPicPr>
          <p:cNvPr id="7" name="Picture 6" descr="Diagram&#10;&#10;Description automatically generated">
            <a:extLst>
              <a:ext uri="{FF2B5EF4-FFF2-40B4-BE49-F238E27FC236}">
                <a16:creationId xmlns:a16="http://schemas.microsoft.com/office/drawing/2014/main" id="{B4178D68-5999-44EC-A11F-C9361002DECD}"/>
              </a:ext>
            </a:extLst>
          </p:cNvPr>
          <p:cNvPicPr>
            <a:picLocks noChangeAspect="1"/>
          </p:cNvPicPr>
          <p:nvPr/>
        </p:nvPicPr>
        <p:blipFill>
          <a:blip r:embed="rId4"/>
          <a:stretch>
            <a:fillRect/>
          </a:stretch>
        </p:blipFill>
        <p:spPr>
          <a:xfrm>
            <a:off x="1085505" y="3113236"/>
            <a:ext cx="6812280" cy="3136392"/>
          </a:xfrm>
          <a:prstGeom prst="rect">
            <a:avLst/>
          </a:prstGeom>
        </p:spPr>
      </p:pic>
    </p:spTree>
    <p:extLst>
      <p:ext uri="{BB962C8B-B14F-4D97-AF65-F5344CB8AC3E}">
        <p14:creationId xmlns:p14="http://schemas.microsoft.com/office/powerpoint/2010/main" val="1960436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What is a Restricted Boltzmann Machine (RBM) ?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7" y="2556060"/>
            <a:ext cx="7640295" cy="1754326"/>
          </a:xfrm>
          <a:prstGeom prst="rect">
            <a:avLst/>
          </a:prstGeom>
          <a:noFill/>
        </p:spPr>
        <p:txBody>
          <a:bodyPr wrap="square" rtlCol="0">
            <a:spAutoFit/>
          </a:bodyPr>
          <a:lstStyle/>
          <a:p>
            <a:pPr marL="285750" indent="-285750">
              <a:buFontTx/>
              <a:buChar char="-"/>
            </a:pPr>
            <a:r>
              <a:rPr lang="en-US" dirty="0"/>
              <a:t>Weight </a:t>
            </a:r>
          </a:p>
          <a:p>
            <a:pPr marL="285750" indent="-285750">
              <a:buFontTx/>
              <a:buChar char="-"/>
            </a:pPr>
            <a:endParaRPr lang="en-US" dirty="0"/>
          </a:p>
          <a:p>
            <a:pPr marL="285750" indent="-285750">
              <a:buFontTx/>
              <a:buChar char="-"/>
            </a:pPr>
            <a:r>
              <a:rPr lang="en-US" dirty="0"/>
              <a:t>Bias </a:t>
            </a:r>
          </a:p>
          <a:p>
            <a:pPr marL="285750" indent="-285750">
              <a:buFontTx/>
              <a:buChar char="-"/>
            </a:pPr>
            <a:endParaRPr lang="en-US" dirty="0"/>
          </a:p>
          <a:p>
            <a:pPr marL="285750" indent="-285750">
              <a:buFontTx/>
              <a:buChar char="-"/>
            </a:pPr>
            <a:r>
              <a:rPr lang="en-US" dirty="0"/>
              <a:t>Backward</a:t>
            </a:r>
          </a:p>
          <a:p>
            <a:pPr marL="285750" indent="-285750">
              <a:buFontTx/>
              <a:buChar char="-"/>
            </a:pPr>
            <a:endParaRPr lang="en-US" dirty="0"/>
          </a:p>
        </p:txBody>
      </p:sp>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Training process </a:t>
            </a:r>
          </a:p>
        </p:txBody>
      </p:sp>
    </p:spTree>
    <p:extLst>
      <p:ext uri="{BB962C8B-B14F-4D97-AF65-F5344CB8AC3E}">
        <p14:creationId xmlns:p14="http://schemas.microsoft.com/office/powerpoint/2010/main" val="45612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Wide Reconstruction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679999"/>
            <a:ext cx="7640295" cy="3416320"/>
          </a:xfrm>
          <a:prstGeom prst="rect">
            <a:avLst/>
          </a:prstGeom>
          <a:noFill/>
        </p:spPr>
        <p:txBody>
          <a:bodyPr wrap="square" rtlCol="0">
            <a:spAutoFit/>
          </a:bodyPr>
          <a:lstStyle/>
          <a:p>
            <a:pPr marL="285750" indent="-285750">
              <a:buFontTx/>
              <a:buChar char="-"/>
            </a:pPr>
            <a:r>
              <a:rPr lang="en-US" dirty="0"/>
              <a:t>Dataset</a:t>
            </a:r>
          </a:p>
          <a:p>
            <a:pPr marL="285750" indent="-285750">
              <a:buFontTx/>
              <a:buChar char="-"/>
            </a:pPr>
            <a:endParaRPr lang="en-US" dirty="0"/>
          </a:p>
          <a:p>
            <a:pPr marL="285750" indent="-285750">
              <a:buFontTx/>
              <a:buChar char="-"/>
            </a:pPr>
            <a:r>
              <a:rPr lang="en-US" dirty="0"/>
              <a:t>RBM &amp; GAN decision</a:t>
            </a:r>
          </a:p>
          <a:p>
            <a:pPr marL="285750" indent="-285750">
              <a:buFontTx/>
              <a:buChar char="-"/>
            </a:pPr>
            <a:endParaRPr lang="en-US" dirty="0"/>
          </a:p>
          <a:p>
            <a:pPr marL="285750" indent="-285750">
              <a:buFontTx/>
              <a:buChar char="-"/>
            </a:pPr>
            <a:r>
              <a:rPr lang="en-US" dirty="0"/>
              <a:t>linkage disequilibrium</a:t>
            </a:r>
          </a:p>
          <a:p>
            <a:pPr marL="285750" indent="-285750">
              <a:buFontTx/>
              <a:buChar char="-"/>
            </a:pPr>
            <a:endParaRPr lang="en-US" dirty="0"/>
          </a:p>
          <a:p>
            <a:pPr marL="285750" indent="-285750">
              <a:buFontTx/>
              <a:buChar char="-"/>
            </a:pPr>
            <a:r>
              <a:rPr lang="en-US" dirty="0"/>
              <a:t>Results</a:t>
            </a:r>
          </a:p>
          <a:p>
            <a:pPr marL="285750" indent="-285750">
              <a:buFontTx/>
              <a:buChar char="-"/>
            </a:pPr>
            <a:endParaRPr lang="en-US" dirty="0"/>
          </a:p>
          <a:p>
            <a:pPr marL="285750" indent="-285750">
              <a:buFontTx/>
              <a:buChar char="-"/>
            </a:pPr>
            <a:r>
              <a:rPr lang="en-US" dirty="0"/>
              <a:t>Improvement</a:t>
            </a:r>
          </a:p>
          <a:p>
            <a:pPr marL="285750" indent="-285750">
              <a:buFontTx/>
              <a:buChar char="-"/>
            </a:pPr>
            <a:endParaRPr lang="en-US" dirty="0"/>
          </a:p>
          <a:p>
            <a:pPr marL="285750" indent="-285750">
              <a:buFontTx/>
              <a:buChar char="-"/>
            </a:pPr>
            <a:r>
              <a:rPr lang="en-US" dirty="0"/>
              <a:t>Alternatives</a:t>
            </a:r>
          </a:p>
          <a:p>
            <a:pPr marL="285750" indent="-285750">
              <a:buFontTx/>
              <a:buChar char="-"/>
            </a:pPr>
            <a:endParaRPr lang="en-US" dirty="0"/>
          </a:p>
        </p:txBody>
      </p:sp>
    </p:spTree>
    <p:extLst>
      <p:ext uri="{BB962C8B-B14F-4D97-AF65-F5344CB8AC3E}">
        <p14:creationId xmlns:p14="http://schemas.microsoft.com/office/powerpoint/2010/main" val="282741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94880"/>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Data Set </a:t>
            </a:r>
          </a:p>
        </p:txBody>
      </p:sp>
      <p:sp>
        <p:nvSpPr>
          <p:cNvPr id="3" name="TextBox 2">
            <a:extLst>
              <a:ext uri="{FF2B5EF4-FFF2-40B4-BE49-F238E27FC236}">
                <a16:creationId xmlns:a16="http://schemas.microsoft.com/office/drawing/2014/main" id="{9BA42BD7-EF1A-41CA-9330-6C6DC5976891}"/>
              </a:ext>
            </a:extLst>
          </p:cNvPr>
          <p:cNvSpPr txBox="1"/>
          <p:nvPr/>
        </p:nvSpPr>
        <p:spPr>
          <a:xfrm>
            <a:off x="1270534" y="2188026"/>
            <a:ext cx="6602931" cy="2031325"/>
          </a:xfrm>
          <a:prstGeom prst="rect">
            <a:avLst/>
          </a:prstGeom>
          <a:noFill/>
        </p:spPr>
        <p:txBody>
          <a:bodyPr wrap="square" rtlCol="0">
            <a:spAutoFit/>
          </a:bodyPr>
          <a:lstStyle/>
          <a:p>
            <a:r>
              <a:rPr lang="en-US" b="0" i="0" dirty="0">
                <a:effectLst/>
                <a:latin typeface="Roboto"/>
              </a:rPr>
              <a:t>The dataset used comes from the institute of genomics </a:t>
            </a:r>
            <a:r>
              <a:rPr lang="en-US" dirty="0">
                <a:latin typeface="Roboto"/>
              </a:rPr>
              <a:t>of the University of Tartu (Estonia) and the IGSR (The International Genome Sample Resource)</a:t>
            </a:r>
          </a:p>
          <a:p>
            <a:endParaRPr lang="en-US" dirty="0">
              <a:latin typeface="Roboto"/>
            </a:endParaRPr>
          </a:p>
          <a:p>
            <a:r>
              <a:rPr lang="en-US" sz="1800" b="0" i="0" u="none" strike="noStrike" baseline="0" dirty="0">
                <a:latin typeface="Helvetica-Condensed"/>
                <a:hlinkClick r:id="rId4">
                  <a:extLst>
                    <a:ext uri="{A12FA001-AC4F-418D-AE19-62706E023703}">
                      <ahyp:hlinkClr xmlns:ahyp="http://schemas.microsoft.com/office/drawing/2018/hyperlinkcolor" val="tx"/>
                    </a:ext>
                  </a:extLst>
                </a:hlinkClick>
              </a:rPr>
              <a:t>https://genomics.ut.ee/en/biobank.ee/data-access</a:t>
            </a:r>
            <a:endParaRPr lang="en-US" dirty="0">
              <a:latin typeface="Helvetica-Condensed"/>
            </a:endParaRPr>
          </a:p>
          <a:p>
            <a:endParaRPr lang="en-US" dirty="0">
              <a:latin typeface="Helvetica-Condensed"/>
            </a:endParaRPr>
          </a:p>
          <a:p>
            <a:r>
              <a:rPr lang="en-US" u="sng" dirty="0">
                <a:latin typeface="Helvetica-Condensed"/>
              </a:rPr>
              <a:t>https://www.internationalgenome.org/data</a:t>
            </a:r>
          </a:p>
        </p:txBody>
      </p:sp>
      <p:pic>
        <p:nvPicPr>
          <p:cNvPr id="10" name="Picture 9">
            <a:extLst>
              <a:ext uri="{FF2B5EF4-FFF2-40B4-BE49-F238E27FC236}">
                <a16:creationId xmlns:a16="http://schemas.microsoft.com/office/drawing/2014/main" id="{DA53C7F5-F967-4F99-8342-9E8D2C07D526}"/>
              </a:ext>
            </a:extLst>
          </p:cNvPr>
          <p:cNvPicPr>
            <a:picLocks noChangeAspect="1"/>
          </p:cNvPicPr>
          <p:nvPr/>
        </p:nvPicPr>
        <p:blipFill>
          <a:blip r:embed="rId5"/>
          <a:stretch>
            <a:fillRect/>
          </a:stretch>
        </p:blipFill>
        <p:spPr>
          <a:xfrm>
            <a:off x="619124" y="4410631"/>
            <a:ext cx="7905750" cy="1676400"/>
          </a:xfrm>
          <a:prstGeom prst="rect">
            <a:avLst/>
          </a:prstGeom>
        </p:spPr>
      </p:pic>
    </p:spTree>
    <p:extLst>
      <p:ext uri="{BB962C8B-B14F-4D97-AF65-F5344CB8AC3E}">
        <p14:creationId xmlns:p14="http://schemas.microsoft.com/office/powerpoint/2010/main" val="402988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94880"/>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RBM &amp; GAN Decision</a:t>
            </a:r>
          </a:p>
        </p:txBody>
      </p:sp>
      <p:pic>
        <p:nvPicPr>
          <p:cNvPr id="5" name="Picture 4">
            <a:extLst>
              <a:ext uri="{FF2B5EF4-FFF2-40B4-BE49-F238E27FC236}">
                <a16:creationId xmlns:a16="http://schemas.microsoft.com/office/drawing/2014/main" id="{67F35A36-07B5-4CD6-97AD-6DCC5C23CE37}"/>
              </a:ext>
            </a:extLst>
          </p:cNvPr>
          <p:cNvPicPr>
            <a:picLocks noChangeAspect="1"/>
          </p:cNvPicPr>
          <p:nvPr/>
        </p:nvPicPr>
        <p:blipFill>
          <a:blip r:embed="rId4"/>
          <a:stretch>
            <a:fillRect/>
          </a:stretch>
        </p:blipFill>
        <p:spPr>
          <a:xfrm>
            <a:off x="1837440" y="2192784"/>
            <a:ext cx="5096020" cy="3105213"/>
          </a:xfrm>
          <a:prstGeom prst="rect">
            <a:avLst/>
          </a:prstGeom>
        </p:spPr>
      </p:pic>
      <p:sp>
        <p:nvSpPr>
          <p:cNvPr id="7" name="TextBox 6">
            <a:extLst>
              <a:ext uri="{FF2B5EF4-FFF2-40B4-BE49-F238E27FC236}">
                <a16:creationId xmlns:a16="http://schemas.microsoft.com/office/drawing/2014/main" id="{29BF60A2-A650-4E9F-B722-9610CC698846}"/>
              </a:ext>
            </a:extLst>
          </p:cNvPr>
          <p:cNvSpPr txBox="1"/>
          <p:nvPr/>
        </p:nvSpPr>
        <p:spPr>
          <a:xfrm>
            <a:off x="1056443" y="5599732"/>
            <a:ext cx="7359611" cy="646331"/>
          </a:xfrm>
          <a:prstGeom prst="rect">
            <a:avLst/>
          </a:prstGeom>
          <a:noFill/>
        </p:spPr>
        <p:txBody>
          <a:bodyPr wrap="square" rtlCol="0">
            <a:spAutoFit/>
          </a:bodyPr>
          <a:lstStyle/>
          <a:p>
            <a:r>
              <a:rPr lang="en-US" dirty="0"/>
              <a:t>GAN and RBM are capturing a good potion of the population structure unlike the </a:t>
            </a:r>
            <a:r>
              <a:rPr lang="en-US" sz="1800" b="0" i="0" u="none" strike="noStrike" baseline="0" dirty="0">
                <a:latin typeface="MinionPro-Regular"/>
              </a:rPr>
              <a:t>two simple generative models </a:t>
            </a:r>
            <a:r>
              <a:rPr lang="en-US" dirty="0"/>
              <a:t>Bernoulli and Markov</a:t>
            </a:r>
          </a:p>
        </p:txBody>
      </p:sp>
    </p:spTree>
    <p:extLst>
      <p:ext uri="{BB962C8B-B14F-4D97-AF65-F5344CB8AC3E}">
        <p14:creationId xmlns:p14="http://schemas.microsoft.com/office/powerpoint/2010/main" val="2432199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365125"/>
            <a:ext cx="7393715" cy="1428750"/>
          </a:xfrm>
        </p:spPr>
        <p:txBody>
          <a:bodyPr anchor="t">
            <a:normAutofit/>
          </a:bodyPr>
          <a:lstStyle/>
          <a:p>
            <a:pPr algn="ctr"/>
            <a:r>
              <a:rPr lang="en-US" sz="3200" dirty="0">
                <a:solidFill>
                  <a:srgbClr val="FFCA29"/>
                </a:solidFill>
              </a:rPr>
              <a:t>Why is creating an artificial human genome important ?</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735153"/>
            <a:ext cx="7640295" cy="1477328"/>
          </a:xfrm>
          <a:prstGeom prst="rect">
            <a:avLst/>
          </a:prstGeom>
          <a:noFill/>
        </p:spPr>
        <p:txBody>
          <a:bodyPr wrap="square" rtlCol="0">
            <a:spAutoFit/>
          </a:bodyPr>
          <a:lstStyle/>
          <a:p>
            <a:pPr marL="285750" indent="-285750">
              <a:buFontTx/>
              <a:buChar char="-"/>
            </a:pPr>
            <a:r>
              <a:rPr lang="en-US" dirty="0"/>
              <a:t>Privacy</a:t>
            </a:r>
          </a:p>
          <a:p>
            <a:pPr marL="285750" indent="-285750">
              <a:buFontTx/>
              <a:buChar char="-"/>
            </a:pPr>
            <a:endParaRPr lang="en-US" dirty="0"/>
          </a:p>
          <a:p>
            <a:pPr marL="285750" indent="-285750">
              <a:buFontTx/>
              <a:buChar char="-"/>
            </a:pPr>
            <a:r>
              <a:rPr lang="en-US" dirty="0"/>
              <a:t>Underrepresented population</a:t>
            </a:r>
          </a:p>
          <a:p>
            <a:pPr marL="285750" indent="-285750">
              <a:buFontTx/>
              <a:buChar char="-"/>
            </a:pPr>
            <a:endParaRPr lang="en-US" dirty="0"/>
          </a:p>
          <a:p>
            <a:pPr marL="285750" indent="-285750">
              <a:buFontTx/>
              <a:buChar char="-"/>
            </a:pPr>
            <a:r>
              <a:rPr lang="en-US" dirty="0"/>
              <a:t>Increase existing data available </a:t>
            </a:r>
          </a:p>
        </p:txBody>
      </p:sp>
      <p:pic>
        <p:nvPicPr>
          <p:cNvPr id="1026" name="Picture 2">
            <a:extLst>
              <a:ext uri="{FF2B5EF4-FFF2-40B4-BE49-F238E27FC236}">
                <a16:creationId xmlns:a16="http://schemas.microsoft.com/office/drawing/2014/main" id="{B9674151-EACC-DB4C-828C-2BA231951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15323"/>
            <a:ext cx="9144000" cy="185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899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Wide Reconstruction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751852" y="1713555"/>
            <a:ext cx="7640295" cy="2308324"/>
          </a:xfrm>
          <a:prstGeom prst="rect">
            <a:avLst/>
          </a:prstGeom>
          <a:noFill/>
        </p:spPr>
        <p:txBody>
          <a:bodyPr wrap="square" rtlCol="0">
            <a:spAutoFit/>
          </a:bodyPr>
          <a:lstStyle/>
          <a:p>
            <a:pPr marL="285750" indent="-285750">
              <a:buFontTx/>
              <a:buChar char="-"/>
            </a:pPr>
            <a:r>
              <a:rPr lang="en-US" b="0" i="0" dirty="0">
                <a:effectLst/>
                <a:latin typeface="Arial" panose="020B0604020202020204" pitchFamily="34" charset="0"/>
              </a:rPr>
              <a:t>Allele frequencies</a:t>
            </a:r>
          </a:p>
          <a:p>
            <a:pPr marL="285750" indent="-285750">
              <a:buFontTx/>
              <a:buChar char="-"/>
            </a:pPr>
            <a:endParaRPr lang="en-US" b="0" i="0" dirty="0">
              <a:effectLst/>
              <a:latin typeface="Arial" panose="020B0604020202020204" pitchFamily="34" charset="0"/>
            </a:endParaRPr>
          </a:p>
          <a:p>
            <a:pPr marL="285750" indent="-285750">
              <a:buFontTx/>
              <a:buChar char="-"/>
            </a:pPr>
            <a:r>
              <a:rPr lang="en-US" b="0" i="0" dirty="0">
                <a:effectLst/>
                <a:latin typeface="Arial" panose="020B0604020202020204" pitchFamily="34" charset="0"/>
              </a:rPr>
              <a:t>Linkage disequilibrium</a:t>
            </a:r>
          </a:p>
          <a:p>
            <a:pPr marL="285750" indent="-285750">
              <a:buFontTx/>
              <a:buChar char="-"/>
            </a:pPr>
            <a:endParaRPr lang="en-US" b="0" i="0" dirty="0">
              <a:effectLst/>
              <a:latin typeface="Arial" panose="020B0604020202020204" pitchFamily="34" charset="0"/>
            </a:endParaRPr>
          </a:p>
          <a:p>
            <a:pPr marL="285750" indent="-285750">
              <a:buFontTx/>
              <a:buChar char="-"/>
            </a:pPr>
            <a:r>
              <a:rPr lang="en-US" b="0" i="0" dirty="0">
                <a:effectLst/>
                <a:latin typeface="Arial" panose="020B0604020202020204" pitchFamily="34" charset="0"/>
              </a:rPr>
              <a:t>pair wise haplotype distances </a:t>
            </a:r>
          </a:p>
          <a:p>
            <a:pPr marL="285750" indent="-285750">
              <a:buFontTx/>
              <a:buChar char="-"/>
            </a:pPr>
            <a:endParaRPr lang="en-US" b="0" i="0" dirty="0">
              <a:effectLst/>
              <a:latin typeface="Arial" panose="020B0604020202020204" pitchFamily="34" charset="0"/>
            </a:endParaRPr>
          </a:p>
          <a:p>
            <a:pPr marL="285750" indent="-285750">
              <a:buFontTx/>
              <a:buChar char="-"/>
            </a:pPr>
            <a:r>
              <a:rPr lang="en-US" b="0" i="0" dirty="0">
                <a:effectLst/>
                <a:latin typeface="Arial" panose="020B0604020202020204" pitchFamily="34" charset="0"/>
              </a:rPr>
              <a:t>Population structure</a:t>
            </a:r>
          </a:p>
          <a:p>
            <a:pPr marL="285750" indent="-285750">
              <a:buFontTx/>
              <a:buChar char="-"/>
            </a:pPr>
            <a:endParaRPr lang="en-US" dirty="0"/>
          </a:p>
        </p:txBody>
      </p:sp>
    </p:spTree>
    <p:extLst>
      <p:ext uri="{BB962C8B-B14F-4D97-AF65-F5344CB8AC3E}">
        <p14:creationId xmlns:p14="http://schemas.microsoft.com/office/powerpoint/2010/main" val="746036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4865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Allele frequencies</a:t>
            </a:r>
          </a:p>
        </p:txBody>
      </p:sp>
      <p:sp>
        <p:nvSpPr>
          <p:cNvPr id="5" name="TextBox 4">
            <a:extLst>
              <a:ext uri="{FF2B5EF4-FFF2-40B4-BE49-F238E27FC236}">
                <a16:creationId xmlns:a16="http://schemas.microsoft.com/office/drawing/2014/main" id="{75B651E4-7430-4D5E-86F4-8C319BA2BB26}"/>
              </a:ext>
            </a:extLst>
          </p:cNvPr>
          <p:cNvSpPr txBox="1"/>
          <p:nvPr/>
        </p:nvSpPr>
        <p:spPr>
          <a:xfrm>
            <a:off x="671497" y="2118086"/>
            <a:ext cx="7744556" cy="1477328"/>
          </a:xfrm>
          <a:prstGeom prst="rect">
            <a:avLst/>
          </a:prstGeom>
          <a:noFill/>
        </p:spPr>
        <p:txBody>
          <a:bodyPr wrap="square" rtlCol="0">
            <a:spAutoFit/>
          </a:bodyPr>
          <a:lstStyle/>
          <a:p>
            <a:r>
              <a:rPr lang="en-US" dirty="0"/>
              <a:t>Compare how frequent an allele is present in a gene pool</a:t>
            </a:r>
          </a:p>
          <a:p>
            <a:endParaRPr lang="en-US" dirty="0"/>
          </a:p>
          <a:p>
            <a:pPr algn="l"/>
            <a:r>
              <a:rPr lang="en-US" sz="1800" b="0" i="0" u="none" strike="noStrike" baseline="0" dirty="0">
                <a:latin typeface="MinionPro-Regular"/>
              </a:rPr>
              <a:t>GAN </a:t>
            </a:r>
            <a:r>
              <a:rPr lang="en-US" dirty="0">
                <a:latin typeface="MinionPro-Regular"/>
              </a:rPr>
              <a:t>doesn’t perform as well </a:t>
            </a:r>
            <a:r>
              <a:rPr lang="en-US" sz="1800" b="0" i="0" u="none" strike="noStrike" baseline="0" dirty="0">
                <a:latin typeface="MinionPro-Regular"/>
              </a:rPr>
              <a:t>for low frequency alleles, due to a lack of representation of these alleles in the artificial genome whereas RBM seems to have wider distribution over all frequencies</a:t>
            </a:r>
            <a:endParaRPr lang="en-US" dirty="0"/>
          </a:p>
        </p:txBody>
      </p:sp>
      <p:pic>
        <p:nvPicPr>
          <p:cNvPr id="7" name="Picture 6" descr="Chart, line chart, scatter chart&#10;&#10;Description automatically generated">
            <a:extLst>
              <a:ext uri="{FF2B5EF4-FFF2-40B4-BE49-F238E27FC236}">
                <a16:creationId xmlns:a16="http://schemas.microsoft.com/office/drawing/2014/main" id="{47792B41-0F6C-48DD-93E6-B184E1AE6F4B}"/>
              </a:ext>
            </a:extLst>
          </p:cNvPr>
          <p:cNvPicPr>
            <a:picLocks noChangeAspect="1"/>
          </p:cNvPicPr>
          <p:nvPr/>
        </p:nvPicPr>
        <p:blipFill rotWithShape="1">
          <a:blip r:embed="rId4"/>
          <a:srcRect l="32409" b="46058"/>
          <a:stretch/>
        </p:blipFill>
        <p:spPr>
          <a:xfrm>
            <a:off x="1822472" y="3677060"/>
            <a:ext cx="5091764" cy="2795455"/>
          </a:xfrm>
          <a:prstGeom prst="rect">
            <a:avLst/>
          </a:prstGeom>
        </p:spPr>
      </p:pic>
    </p:spTree>
    <p:extLst>
      <p:ext uri="{BB962C8B-B14F-4D97-AF65-F5344CB8AC3E}">
        <p14:creationId xmlns:p14="http://schemas.microsoft.com/office/powerpoint/2010/main" val="3937975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4865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Allele frequencies</a:t>
            </a:r>
          </a:p>
        </p:txBody>
      </p:sp>
      <p:sp>
        <p:nvSpPr>
          <p:cNvPr id="5" name="TextBox 4">
            <a:extLst>
              <a:ext uri="{FF2B5EF4-FFF2-40B4-BE49-F238E27FC236}">
                <a16:creationId xmlns:a16="http://schemas.microsoft.com/office/drawing/2014/main" id="{75B651E4-7430-4D5E-86F4-8C319BA2BB26}"/>
              </a:ext>
            </a:extLst>
          </p:cNvPr>
          <p:cNvSpPr txBox="1"/>
          <p:nvPr/>
        </p:nvSpPr>
        <p:spPr>
          <a:xfrm>
            <a:off x="671497" y="2118086"/>
            <a:ext cx="7744556" cy="1477328"/>
          </a:xfrm>
          <a:prstGeom prst="rect">
            <a:avLst/>
          </a:prstGeom>
          <a:noFill/>
        </p:spPr>
        <p:txBody>
          <a:bodyPr wrap="square" rtlCol="0">
            <a:spAutoFit/>
          </a:bodyPr>
          <a:lstStyle/>
          <a:p>
            <a:r>
              <a:rPr lang="en-US" dirty="0"/>
              <a:t>Compare how frequent an allele is present in a gene pool</a:t>
            </a:r>
          </a:p>
          <a:p>
            <a:endParaRPr lang="en-US" dirty="0"/>
          </a:p>
          <a:p>
            <a:pPr algn="l"/>
            <a:r>
              <a:rPr lang="en-US" sz="1800" b="0" i="0" u="none" strike="noStrike" baseline="0" dirty="0">
                <a:latin typeface="MinionPro-Regular"/>
              </a:rPr>
              <a:t>GAN </a:t>
            </a:r>
            <a:r>
              <a:rPr lang="en-US" dirty="0">
                <a:latin typeface="MinionPro-Regular"/>
              </a:rPr>
              <a:t>doesn’t perform as well </a:t>
            </a:r>
            <a:r>
              <a:rPr lang="en-US" sz="1800" b="0" i="0" u="none" strike="noStrike" baseline="0" dirty="0">
                <a:latin typeface="MinionPro-Regular"/>
              </a:rPr>
              <a:t>for low frequency alleles, due to a lack of representation of these alleles in the artificial genome whereas RBM seems to have wider distribution over all frequencies</a:t>
            </a:r>
            <a:endParaRPr lang="en-US" dirty="0"/>
          </a:p>
        </p:txBody>
      </p:sp>
      <p:pic>
        <p:nvPicPr>
          <p:cNvPr id="7" name="Picture 6" descr="Chart, line chart, scatter chart&#10;&#10;Description automatically generated">
            <a:extLst>
              <a:ext uri="{FF2B5EF4-FFF2-40B4-BE49-F238E27FC236}">
                <a16:creationId xmlns:a16="http://schemas.microsoft.com/office/drawing/2014/main" id="{47792B41-0F6C-48DD-93E6-B184E1AE6F4B}"/>
              </a:ext>
            </a:extLst>
          </p:cNvPr>
          <p:cNvPicPr>
            <a:picLocks noChangeAspect="1"/>
          </p:cNvPicPr>
          <p:nvPr/>
        </p:nvPicPr>
        <p:blipFill rotWithShape="1">
          <a:blip r:embed="rId4"/>
          <a:srcRect l="32409" b="46058"/>
          <a:stretch/>
        </p:blipFill>
        <p:spPr>
          <a:xfrm>
            <a:off x="1822472" y="3677060"/>
            <a:ext cx="5091764" cy="2795455"/>
          </a:xfrm>
          <a:prstGeom prst="rect">
            <a:avLst/>
          </a:prstGeom>
        </p:spPr>
      </p:pic>
    </p:spTree>
    <p:extLst>
      <p:ext uri="{BB962C8B-B14F-4D97-AF65-F5344CB8AC3E}">
        <p14:creationId xmlns:p14="http://schemas.microsoft.com/office/powerpoint/2010/main" val="410969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48657"/>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Allele frequencies</a:t>
            </a:r>
          </a:p>
        </p:txBody>
      </p:sp>
      <p:pic>
        <p:nvPicPr>
          <p:cNvPr id="8" name="Picture 7" descr="Chart, scatter chart&#10;&#10;Description automatically generated">
            <a:extLst>
              <a:ext uri="{FF2B5EF4-FFF2-40B4-BE49-F238E27FC236}">
                <a16:creationId xmlns:a16="http://schemas.microsoft.com/office/drawing/2014/main" id="{F9B140CA-A069-4A1C-84B5-32AAAE41F882}"/>
              </a:ext>
            </a:extLst>
          </p:cNvPr>
          <p:cNvPicPr>
            <a:picLocks noChangeAspect="1"/>
          </p:cNvPicPr>
          <p:nvPr/>
        </p:nvPicPr>
        <p:blipFill rotWithShape="1">
          <a:blip r:embed="rId4"/>
          <a:srcRect t="52453" r="-1856"/>
          <a:stretch/>
        </p:blipFill>
        <p:spPr>
          <a:xfrm>
            <a:off x="1528783" y="2439721"/>
            <a:ext cx="6086433" cy="3981235"/>
          </a:xfrm>
          <a:prstGeom prst="rect">
            <a:avLst/>
          </a:prstGeom>
        </p:spPr>
      </p:pic>
    </p:spTree>
    <p:extLst>
      <p:ext uri="{BB962C8B-B14F-4D97-AF65-F5344CB8AC3E}">
        <p14:creationId xmlns:p14="http://schemas.microsoft.com/office/powerpoint/2010/main" val="3930602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374484"/>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linkage disequilibrium</a:t>
            </a:r>
          </a:p>
        </p:txBody>
      </p:sp>
      <p:sp>
        <p:nvSpPr>
          <p:cNvPr id="3" name="TextBox 2">
            <a:extLst>
              <a:ext uri="{FF2B5EF4-FFF2-40B4-BE49-F238E27FC236}">
                <a16:creationId xmlns:a16="http://schemas.microsoft.com/office/drawing/2014/main" id="{A4EA1415-142F-461B-A502-0ED2022D3C27}"/>
              </a:ext>
            </a:extLst>
          </p:cNvPr>
          <p:cNvSpPr txBox="1"/>
          <p:nvPr/>
        </p:nvSpPr>
        <p:spPr>
          <a:xfrm>
            <a:off x="671498" y="1988914"/>
            <a:ext cx="8200130" cy="1200329"/>
          </a:xfrm>
          <a:prstGeom prst="rect">
            <a:avLst/>
          </a:prstGeom>
          <a:noFill/>
        </p:spPr>
        <p:txBody>
          <a:bodyPr wrap="square" rtlCol="0">
            <a:spAutoFit/>
          </a:bodyPr>
          <a:lstStyle/>
          <a:p>
            <a:pPr algn="l"/>
            <a:r>
              <a:rPr lang="en-US" sz="1800" b="0" i="0" u="none" strike="noStrike" baseline="0" dirty="0">
                <a:latin typeface="MinionPro-Regular"/>
              </a:rPr>
              <a:t>Loci are said to be in linkage disequilibrium when the frequency of association of their different alleles is higher or lower than what would be expected if the loci were independent and associated randomly</a:t>
            </a:r>
            <a:endParaRPr lang="en-US" dirty="0">
              <a:latin typeface="MinionPro-Regular"/>
            </a:endParaRPr>
          </a:p>
          <a:p>
            <a:pPr algn="l"/>
            <a:endParaRPr lang="en-US" dirty="0"/>
          </a:p>
        </p:txBody>
      </p:sp>
      <p:pic>
        <p:nvPicPr>
          <p:cNvPr id="8" name="Picture 7">
            <a:extLst>
              <a:ext uri="{FF2B5EF4-FFF2-40B4-BE49-F238E27FC236}">
                <a16:creationId xmlns:a16="http://schemas.microsoft.com/office/drawing/2014/main" id="{08D02C2D-22DE-4312-BBC0-18DC83DAA5E8}"/>
              </a:ext>
            </a:extLst>
          </p:cNvPr>
          <p:cNvPicPr>
            <a:picLocks noChangeAspect="1"/>
          </p:cNvPicPr>
          <p:nvPr/>
        </p:nvPicPr>
        <p:blipFill>
          <a:blip r:embed="rId4"/>
          <a:stretch>
            <a:fillRect/>
          </a:stretch>
        </p:blipFill>
        <p:spPr>
          <a:xfrm>
            <a:off x="2692824" y="3065801"/>
            <a:ext cx="3758351" cy="3409017"/>
          </a:xfrm>
          <a:prstGeom prst="rect">
            <a:avLst/>
          </a:prstGeom>
        </p:spPr>
      </p:pic>
    </p:spTree>
    <p:extLst>
      <p:ext uri="{BB962C8B-B14F-4D97-AF65-F5344CB8AC3E}">
        <p14:creationId xmlns:p14="http://schemas.microsoft.com/office/powerpoint/2010/main" val="3310611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374484"/>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linkage disequilibrium</a:t>
            </a:r>
          </a:p>
        </p:txBody>
      </p:sp>
      <p:pic>
        <p:nvPicPr>
          <p:cNvPr id="7" name="Picture 6" descr="Chart, scatter chart&#10;&#10;Description automatically generated">
            <a:extLst>
              <a:ext uri="{FF2B5EF4-FFF2-40B4-BE49-F238E27FC236}">
                <a16:creationId xmlns:a16="http://schemas.microsoft.com/office/drawing/2014/main" id="{F2396015-1D6F-41FF-9879-D5A48F89E29E}"/>
              </a:ext>
            </a:extLst>
          </p:cNvPr>
          <p:cNvPicPr>
            <a:picLocks noChangeAspect="1"/>
          </p:cNvPicPr>
          <p:nvPr/>
        </p:nvPicPr>
        <p:blipFill rotWithShape="1">
          <a:blip r:embed="rId4"/>
          <a:srcRect l="50000" t="32574" b="31136"/>
          <a:stretch/>
        </p:blipFill>
        <p:spPr>
          <a:xfrm>
            <a:off x="543335" y="2412428"/>
            <a:ext cx="3698372" cy="3436219"/>
          </a:xfrm>
          <a:prstGeom prst="rect">
            <a:avLst/>
          </a:prstGeom>
        </p:spPr>
      </p:pic>
      <p:pic>
        <p:nvPicPr>
          <p:cNvPr id="10" name="Picture 9" descr="Chart, scatter chart&#10;&#10;Description automatically generated">
            <a:extLst>
              <a:ext uri="{FF2B5EF4-FFF2-40B4-BE49-F238E27FC236}">
                <a16:creationId xmlns:a16="http://schemas.microsoft.com/office/drawing/2014/main" id="{896F651C-802F-4F27-84C7-E452090AC27C}"/>
              </a:ext>
            </a:extLst>
          </p:cNvPr>
          <p:cNvPicPr>
            <a:picLocks noChangeAspect="1"/>
          </p:cNvPicPr>
          <p:nvPr/>
        </p:nvPicPr>
        <p:blipFill rotWithShape="1">
          <a:blip r:embed="rId4"/>
          <a:srcRect t="66672" r="45063"/>
          <a:stretch/>
        </p:blipFill>
        <p:spPr>
          <a:xfrm>
            <a:off x="4902294" y="2412428"/>
            <a:ext cx="4073933" cy="3436219"/>
          </a:xfrm>
          <a:prstGeom prst="rect">
            <a:avLst/>
          </a:prstGeom>
        </p:spPr>
      </p:pic>
    </p:spTree>
    <p:extLst>
      <p:ext uri="{BB962C8B-B14F-4D97-AF65-F5344CB8AC3E}">
        <p14:creationId xmlns:p14="http://schemas.microsoft.com/office/powerpoint/2010/main" val="127669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434455"/>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pair wise haplotype distances </a:t>
            </a:r>
          </a:p>
        </p:txBody>
      </p:sp>
      <p:pic>
        <p:nvPicPr>
          <p:cNvPr id="1026" name="Picture 2" descr="Haplotype - Wikipedia">
            <a:extLst>
              <a:ext uri="{FF2B5EF4-FFF2-40B4-BE49-F238E27FC236}">
                <a16:creationId xmlns:a16="http://schemas.microsoft.com/office/drawing/2014/main" id="{601108D5-984C-4111-8951-A4725328C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642" y="2404970"/>
            <a:ext cx="3948716" cy="25735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12E552-3ED5-4C8C-91F6-D95921EB322B}"/>
              </a:ext>
            </a:extLst>
          </p:cNvPr>
          <p:cNvSpPr txBox="1"/>
          <p:nvPr/>
        </p:nvSpPr>
        <p:spPr>
          <a:xfrm>
            <a:off x="671499" y="5529693"/>
            <a:ext cx="7393714" cy="646331"/>
          </a:xfrm>
          <a:prstGeom prst="rect">
            <a:avLst/>
          </a:prstGeom>
          <a:noFill/>
        </p:spPr>
        <p:txBody>
          <a:bodyPr wrap="square" rtlCol="0">
            <a:spAutoFit/>
          </a:bodyPr>
          <a:lstStyle/>
          <a:p>
            <a:r>
              <a:rPr lang="en-US" dirty="0"/>
              <a:t>Wasserstein distance 117 and 227 for GAN, 38 and 26 for RBM which shows that RBM has once again better results than GAN</a:t>
            </a:r>
          </a:p>
        </p:txBody>
      </p:sp>
    </p:spTree>
    <p:extLst>
      <p:ext uri="{BB962C8B-B14F-4D97-AF65-F5344CB8AC3E}">
        <p14:creationId xmlns:p14="http://schemas.microsoft.com/office/powerpoint/2010/main" val="776549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Population structure</a:t>
            </a:r>
          </a:p>
        </p:txBody>
      </p:sp>
      <p:sp>
        <p:nvSpPr>
          <p:cNvPr id="3" name="TextBox 2">
            <a:extLst>
              <a:ext uri="{FF2B5EF4-FFF2-40B4-BE49-F238E27FC236}">
                <a16:creationId xmlns:a16="http://schemas.microsoft.com/office/drawing/2014/main" id="{FB886EDA-019B-4298-B8C1-0879DB5AAE81}"/>
              </a:ext>
            </a:extLst>
          </p:cNvPr>
          <p:cNvSpPr txBox="1"/>
          <p:nvPr/>
        </p:nvSpPr>
        <p:spPr>
          <a:xfrm>
            <a:off x="695664" y="2536685"/>
            <a:ext cx="7776839" cy="2308324"/>
          </a:xfrm>
          <a:prstGeom prst="rect">
            <a:avLst/>
          </a:prstGeom>
          <a:noFill/>
        </p:spPr>
        <p:txBody>
          <a:bodyPr wrap="square" rtlCol="0">
            <a:spAutoFit/>
          </a:bodyPr>
          <a:lstStyle/>
          <a:p>
            <a:r>
              <a:rPr lang="en-US" dirty="0"/>
              <a:t>Population structure is the presence of a systematic difference in allele frequencies between subpopulations in a population.</a:t>
            </a:r>
          </a:p>
          <a:p>
            <a:endParaRPr lang="en-US" dirty="0"/>
          </a:p>
          <a:p>
            <a:endParaRPr lang="en-US" dirty="0"/>
          </a:p>
          <a:p>
            <a:pPr marL="285750" indent="-285750" algn="l">
              <a:buFontTx/>
              <a:buChar char="-"/>
            </a:pPr>
            <a:r>
              <a:rPr lang="en-US" dirty="0">
                <a:latin typeface="MinionPro-Regular"/>
              </a:rPr>
              <a:t>Population structure are s</a:t>
            </a:r>
            <a:r>
              <a:rPr lang="en-US" sz="1800" b="0" i="0" u="none" strike="noStrike" baseline="0" dirty="0">
                <a:latin typeface="MinionPro-Regular"/>
              </a:rPr>
              <a:t>uccessfully preserved in AGs created using GAN and RBM models</a:t>
            </a:r>
          </a:p>
          <a:p>
            <a:pPr marL="285750" indent="-285750" algn="l">
              <a:buFontTx/>
              <a:buChar char="-"/>
            </a:pPr>
            <a:endParaRPr lang="en-US" dirty="0">
              <a:latin typeface="MinionPro-Regular"/>
            </a:endParaRPr>
          </a:p>
          <a:p>
            <a:pPr marL="285750" indent="-285750" algn="l">
              <a:buFontTx/>
              <a:buChar char="-"/>
            </a:pPr>
            <a:r>
              <a:rPr lang="en-US" dirty="0">
                <a:latin typeface="MinionPro-Regular"/>
              </a:rPr>
              <a:t>AGs size doesn’t have any impact on population structure</a:t>
            </a:r>
            <a:endParaRPr lang="en-US" dirty="0"/>
          </a:p>
        </p:txBody>
      </p:sp>
    </p:spTree>
    <p:extLst>
      <p:ext uri="{BB962C8B-B14F-4D97-AF65-F5344CB8AC3E}">
        <p14:creationId xmlns:p14="http://schemas.microsoft.com/office/powerpoint/2010/main" val="1568296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738246"/>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Results</a:t>
            </a:r>
          </a:p>
        </p:txBody>
      </p:sp>
      <p:sp>
        <p:nvSpPr>
          <p:cNvPr id="3" name="TextBox 2">
            <a:extLst>
              <a:ext uri="{FF2B5EF4-FFF2-40B4-BE49-F238E27FC236}">
                <a16:creationId xmlns:a16="http://schemas.microsoft.com/office/drawing/2014/main" id="{37B0410B-F294-424C-A3F8-E0FD5B3896E0}"/>
              </a:ext>
            </a:extLst>
          </p:cNvPr>
          <p:cNvSpPr txBox="1"/>
          <p:nvPr/>
        </p:nvSpPr>
        <p:spPr>
          <a:xfrm>
            <a:off x="880987" y="2505670"/>
            <a:ext cx="7393715" cy="3416320"/>
          </a:xfrm>
          <a:prstGeom prst="rect">
            <a:avLst/>
          </a:prstGeom>
          <a:noFill/>
        </p:spPr>
        <p:txBody>
          <a:bodyPr wrap="square" rtlCol="0">
            <a:spAutoFit/>
          </a:bodyPr>
          <a:lstStyle/>
          <a:p>
            <a:pPr algn="l"/>
            <a:r>
              <a:rPr lang="en-US" sz="1800" b="0" i="0" u="none" strike="noStrike" baseline="0" dirty="0">
                <a:latin typeface="MinionPro-Regular"/>
              </a:rPr>
              <a:t>No real genome was copied into the AGs (0 identical pair)</a:t>
            </a:r>
          </a:p>
          <a:p>
            <a:pPr algn="l"/>
            <a:endParaRPr lang="en-US" dirty="0">
              <a:latin typeface="MinionPro-Regular"/>
            </a:endParaRPr>
          </a:p>
          <a:p>
            <a:pPr algn="l"/>
            <a:r>
              <a:rPr lang="en-US" dirty="0"/>
              <a:t>the distribution of the distance of real genomes to the closest AG neighbor shows that GAN model, although slightly underfitting, outperforms RBM model, for which an excess of small distances points towards overfitting</a:t>
            </a:r>
          </a:p>
          <a:p>
            <a:pPr algn="l"/>
            <a:endParaRPr lang="en-US" dirty="0"/>
          </a:p>
          <a:p>
            <a:pPr algn="l"/>
            <a:r>
              <a:rPr lang="en-US" dirty="0"/>
              <a:t>Multiple comparisons to existing genomes leads to believe that the genome has been properly generated</a:t>
            </a:r>
          </a:p>
          <a:p>
            <a:pPr algn="l"/>
            <a:endParaRPr lang="en-US" dirty="0"/>
          </a:p>
          <a:p>
            <a:pPr algn="l"/>
            <a:r>
              <a:rPr lang="en-US" dirty="0"/>
              <a:t>Upcoming work and advancement should lead into better comparisons between AG and real genome</a:t>
            </a:r>
          </a:p>
          <a:p>
            <a:endParaRPr lang="en-US" dirty="0"/>
          </a:p>
        </p:txBody>
      </p:sp>
    </p:spTree>
    <p:extLst>
      <p:ext uri="{BB962C8B-B14F-4D97-AF65-F5344CB8AC3E}">
        <p14:creationId xmlns:p14="http://schemas.microsoft.com/office/powerpoint/2010/main" val="1492512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261340"/>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Improvement</a:t>
            </a:r>
          </a:p>
        </p:txBody>
      </p:sp>
      <p:sp>
        <p:nvSpPr>
          <p:cNvPr id="3" name="TextBox 2">
            <a:extLst>
              <a:ext uri="{FF2B5EF4-FFF2-40B4-BE49-F238E27FC236}">
                <a16:creationId xmlns:a16="http://schemas.microsoft.com/office/drawing/2014/main" id="{0FDE8EB2-A06A-484A-8CDF-1A3566E07E18}"/>
              </a:ext>
            </a:extLst>
          </p:cNvPr>
          <p:cNvSpPr txBox="1"/>
          <p:nvPr/>
        </p:nvSpPr>
        <p:spPr>
          <a:xfrm>
            <a:off x="671497" y="1927805"/>
            <a:ext cx="7744557" cy="1200329"/>
          </a:xfrm>
          <a:prstGeom prst="rect">
            <a:avLst/>
          </a:prstGeom>
          <a:noFill/>
        </p:spPr>
        <p:txBody>
          <a:bodyPr wrap="square" rtlCol="0">
            <a:spAutoFit/>
          </a:bodyPr>
          <a:lstStyle/>
          <a:p>
            <a:pPr algn="l"/>
            <a:r>
              <a:rPr lang="en-US" sz="1800" b="0" i="0" u="none" strike="noStrike" baseline="0" dirty="0">
                <a:latin typeface="MinionPro-Regular"/>
              </a:rPr>
              <a:t>- Shown in previous studies that imputation scores can be improved using</a:t>
            </a:r>
          </a:p>
          <a:p>
            <a:pPr algn="l"/>
            <a:r>
              <a:rPr lang="en-US" sz="1800" b="0" i="0" u="none" strike="noStrike" baseline="0" dirty="0">
                <a:latin typeface="MinionPro-Regular"/>
              </a:rPr>
              <a:t>additional population specific reference panels</a:t>
            </a:r>
          </a:p>
          <a:p>
            <a:pPr algn="l"/>
            <a:endParaRPr lang="en-US" dirty="0">
              <a:latin typeface="MinionPro-Regular"/>
            </a:endParaRPr>
          </a:p>
          <a:p>
            <a:pPr algn="l"/>
            <a:r>
              <a:rPr lang="en-US" dirty="0">
                <a:latin typeface="MinionPro-Regular"/>
              </a:rPr>
              <a:t>- Overfitting in RBM can be improved by stopping training early</a:t>
            </a:r>
            <a:endParaRPr lang="en-US" dirty="0"/>
          </a:p>
        </p:txBody>
      </p:sp>
      <p:pic>
        <p:nvPicPr>
          <p:cNvPr id="7" name="Picture 6" descr="Chart, line chart, histogram&#10;&#10;Description automatically generated">
            <a:extLst>
              <a:ext uri="{FF2B5EF4-FFF2-40B4-BE49-F238E27FC236}">
                <a16:creationId xmlns:a16="http://schemas.microsoft.com/office/drawing/2014/main" id="{B26CE5C3-81CC-4C46-8F2F-05C0F296A625}"/>
              </a:ext>
            </a:extLst>
          </p:cNvPr>
          <p:cNvPicPr>
            <a:picLocks noChangeAspect="1"/>
          </p:cNvPicPr>
          <p:nvPr/>
        </p:nvPicPr>
        <p:blipFill>
          <a:blip r:embed="rId4"/>
          <a:stretch>
            <a:fillRect/>
          </a:stretch>
        </p:blipFill>
        <p:spPr>
          <a:xfrm>
            <a:off x="1854906" y="3283726"/>
            <a:ext cx="5026898" cy="3188789"/>
          </a:xfrm>
          <a:prstGeom prst="rect">
            <a:avLst/>
          </a:prstGeom>
        </p:spPr>
      </p:pic>
    </p:spTree>
    <p:extLst>
      <p:ext uri="{BB962C8B-B14F-4D97-AF65-F5344CB8AC3E}">
        <p14:creationId xmlns:p14="http://schemas.microsoft.com/office/powerpoint/2010/main" val="253507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4786" y="1810321"/>
            <a:ext cx="7393715" cy="671923"/>
          </a:xfrm>
        </p:spPr>
        <p:txBody>
          <a:bodyPr anchor="t">
            <a:normAutofit/>
          </a:bodyPr>
          <a:lstStyle/>
          <a:p>
            <a:r>
              <a:rPr lang="en-US" sz="2800" u="sng" dirty="0"/>
              <a:t>Privacy</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621431"/>
            <a:ext cx="7640295" cy="1754326"/>
          </a:xfrm>
          <a:prstGeom prst="rect">
            <a:avLst/>
          </a:prstGeom>
          <a:noFill/>
        </p:spPr>
        <p:txBody>
          <a:bodyPr wrap="square" rtlCol="0">
            <a:spAutoFit/>
          </a:bodyPr>
          <a:lstStyle/>
          <a:p>
            <a:pPr marL="285750" indent="-285750">
              <a:buFontTx/>
              <a:buChar char="-"/>
            </a:pPr>
            <a:r>
              <a:rPr lang="en-US" dirty="0"/>
              <a:t>Federal regulation</a:t>
            </a:r>
          </a:p>
          <a:p>
            <a:pPr marL="285750" indent="-285750">
              <a:buFontTx/>
              <a:buChar char="-"/>
            </a:pPr>
            <a:endParaRPr lang="en-US" dirty="0"/>
          </a:p>
          <a:p>
            <a:pPr marL="1200150" lvl="2" indent="-285750">
              <a:buFont typeface="Arial" panose="020B0604020202020204" pitchFamily="34" charset="0"/>
              <a:buChar char="•"/>
            </a:pPr>
            <a:endParaRPr lang="en-US" dirty="0"/>
          </a:p>
          <a:p>
            <a:pPr marL="285750" indent="-285750">
              <a:buFontTx/>
              <a:buChar char="-"/>
            </a:pPr>
            <a:r>
              <a:rPr lang="en-US" dirty="0"/>
              <a:t>Individual medical confidentiality </a:t>
            </a:r>
          </a:p>
          <a:p>
            <a:pPr marL="285750" indent="-285750">
              <a:buFontTx/>
              <a:buChar char="-"/>
            </a:pPr>
            <a:endParaRPr lang="en-US" dirty="0"/>
          </a:p>
          <a:p>
            <a:pPr lvl="2"/>
            <a:r>
              <a:rPr lang="en-US" dirty="0"/>
              <a:t>	</a:t>
            </a:r>
          </a:p>
        </p:txBody>
      </p:sp>
      <p:sp>
        <p:nvSpPr>
          <p:cNvPr id="5" name="Title 1">
            <a:extLst>
              <a:ext uri="{FF2B5EF4-FFF2-40B4-BE49-F238E27FC236}">
                <a16:creationId xmlns:a16="http://schemas.microsoft.com/office/drawing/2014/main" id="{87A5497A-8EEB-2744-92C3-4A55687B3E34}"/>
              </a:ext>
            </a:extLst>
          </p:cNvPr>
          <p:cNvSpPr txBox="1">
            <a:spLocks/>
          </p:cNvSpPr>
          <p:nvPr/>
        </p:nvSpPr>
        <p:spPr>
          <a:xfrm>
            <a:off x="671498" y="365125"/>
            <a:ext cx="7393715" cy="14287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pPr algn="ctr"/>
            <a:r>
              <a:rPr lang="en-US" sz="3200" dirty="0">
                <a:solidFill>
                  <a:srgbClr val="FFCA29"/>
                </a:solidFill>
              </a:rPr>
              <a:t>Why is creating an artificial human genome important ?</a:t>
            </a:r>
          </a:p>
        </p:txBody>
      </p:sp>
    </p:spTree>
    <p:extLst>
      <p:ext uri="{BB962C8B-B14F-4D97-AF65-F5344CB8AC3E}">
        <p14:creationId xmlns:p14="http://schemas.microsoft.com/office/powerpoint/2010/main" val="100084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7" y="1261340"/>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Improvement</a:t>
            </a:r>
          </a:p>
        </p:txBody>
      </p:sp>
      <p:pic>
        <p:nvPicPr>
          <p:cNvPr id="8" name="Picture 7" descr="Chart, bar chart&#10;&#10;Description automatically generated">
            <a:extLst>
              <a:ext uri="{FF2B5EF4-FFF2-40B4-BE49-F238E27FC236}">
                <a16:creationId xmlns:a16="http://schemas.microsoft.com/office/drawing/2014/main" id="{233B4856-75B3-494D-AF08-B3D6293F04B8}"/>
              </a:ext>
            </a:extLst>
          </p:cNvPr>
          <p:cNvPicPr>
            <a:picLocks noChangeAspect="1"/>
          </p:cNvPicPr>
          <p:nvPr/>
        </p:nvPicPr>
        <p:blipFill rotWithShape="1">
          <a:blip r:embed="rId4"/>
          <a:srcRect t="44401"/>
          <a:stretch/>
        </p:blipFill>
        <p:spPr>
          <a:xfrm>
            <a:off x="2123321" y="2444909"/>
            <a:ext cx="4897357" cy="3715259"/>
          </a:xfrm>
          <a:prstGeom prst="rect">
            <a:avLst/>
          </a:prstGeom>
        </p:spPr>
      </p:pic>
    </p:spTree>
    <p:extLst>
      <p:ext uri="{BB962C8B-B14F-4D97-AF65-F5344CB8AC3E}">
        <p14:creationId xmlns:p14="http://schemas.microsoft.com/office/powerpoint/2010/main" val="209059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8" y="1640718"/>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Next step</a:t>
            </a:r>
          </a:p>
        </p:txBody>
      </p:sp>
      <p:sp>
        <p:nvSpPr>
          <p:cNvPr id="3" name="TextBox 2">
            <a:extLst>
              <a:ext uri="{FF2B5EF4-FFF2-40B4-BE49-F238E27FC236}">
                <a16:creationId xmlns:a16="http://schemas.microsoft.com/office/drawing/2014/main" id="{0FDE8EB2-A06A-484A-8CDF-1A3566E07E18}"/>
              </a:ext>
            </a:extLst>
          </p:cNvPr>
          <p:cNvSpPr txBox="1"/>
          <p:nvPr/>
        </p:nvSpPr>
        <p:spPr>
          <a:xfrm>
            <a:off x="699721" y="2803294"/>
            <a:ext cx="7744557" cy="2031325"/>
          </a:xfrm>
          <a:prstGeom prst="rect">
            <a:avLst/>
          </a:prstGeom>
          <a:noFill/>
        </p:spPr>
        <p:txBody>
          <a:bodyPr wrap="square" rtlCol="0">
            <a:spAutoFit/>
          </a:bodyPr>
          <a:lstStyle/>
          <a:p>
            <a:pPr marL="285750" indent="-285750" algn="l">
              <a:buFontTx/>
              <a:buChar char="-"/>
            </a:pPr>
            <a:r>
              <a:rPr lang="en-US" sz="1800" b="0" i="0" u="none" strike="noStrike" baseline="0" dirty="0">
                <a:latin typeface="MinionPro-Regular"/>
              </a:rPr>
              <a:t>Abilit</a:t>
            </a:r>
            <a:r>
              <a:rPr lang="en-US" dirty="0">
                <a:latin typeface="MinionPro-Regular"/>
              </a:rPr>
              <a:t>y to track back genome origin</a:t>
            </a:r>
          </a:p>
          <a:p>
            <a:pPr marL="285750" indent="-285750" algn="l">
              <a:buFontTx/>
              <a:buChar char="-"/>
            </a:pPr>
            <a:endParaRPr lang="en-US" dirty="0">
              <a:latin typeface="MinionPro-Regular"/>
            </a:endParaRPr>
          </a:p>
          <a:p>
            <a:pPr marL="285750" indent="-285750" algn="l">
              <a:buFontTx/>
              <a:buChar char="-"/>
            </a:pPr>
            <a:r>
              <a:rPr lang="en-US" dirty="0">
                <a:latin typeface="MinionPro-Regular"/>
              </a:rPr>
              <a:t>Statistical calculation on privacy</a:t>
            </a:r>
          </a:p>
          <a:p>
            <a:pPr marL="285750" indent="-285750" algn="l">
              <a:buFontTx/>
              <a:buChar char="-"/>
            </a:pPr>
            <a:endParaRPr lang="en-US" dirty="0">
              <a:latin typeface="MinionPro-Regular"/>
            </a:endParaRPr>
          </a:p>
          <a:p>
            <a:pPr marL="285750" indent="-285750" algn="l">
              <a:buFontTx/>
              <a:buChar char="-"/>
            </a:pPr>
            <a:r>
              <a:rPr lang="en-US" dirty="0"/>
              <a:t>Consistency improvement</a:t>
            </a:r>
          </a:p>
          <a:p>
            <a:pPr marL="285750" indent="-285750" algn="l">
              <a:buFontTx/>
              <a:buChar char="-"/>
            </a:pPr>
            <a:endParaRPr lang="en-US" dirty="0"/>
          </a:p>
          <a:p>
            <a:pPr marL="285750" indent="-285750" algn="l">
              <a:buFontTx/>
              <a:buChar char="-"/>
            </a:pPr>
            <a:r>
              <a:rPr lang="en-US" dirty="0"/>
              <a:t>Creation on new AG based on created AG</a:t>
            </a:r>
          </a:p>
        </p:txBody>
      </p:sp>
    </p:spTree>
    <p:extLst>
      <p:ext uri="{BB962C8B-B14F-4D97-AF65-F5344CB8AC3E}">
        <p14:creationId xmlns:p14="http://schemas.microsoft.com/office/powerpoint/2010/main" val="914779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Wide Reconstruction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DF357022-FDCF-4A2C-A5FE-BA71F1934AB5}"/>
              </a:ext>
            </a:extLst>
          </p:cNvPr>
          <p:cNvSpPr txBox="1"/>
          <p:nvPr/>
        </p:nvSpPr>
        <p:spPr>
          <a:xfrm>
            <a:off x="1023457" y="3934436"/>
            <a:ext cx="6904586" cy="2308324"/>
          </a:xfrm>
          <a:prstGeom prst="rect">
            <a:avLst/>
          </a:prstGeom>
          <a:noFill/>
        </p:spPr>
        <p:txBody>
          <a:bodyPr wrap="square" rtlCol="0">
            <a:spAutoFit/>
          </a:bodyPr>
          <a:lstStyle/>
          <a:p>
            <a:r>
              <a:rPr lang="en-US" dirty="0"/>
              <a:t>Cons</a:t>
            </a:r>
          </a:p>
          <a:p>
            <a:r>
              <a:rPr lang="en-US" dirty="0"/>
              <a:t>	- Complexity of proofs</a:t>
            </a:r>
          </a:p>
          <a:p>
            <a:endParaRPr lang="en-US" dirty="0"/>
          </a:p>
          <a:p>
            <a:r>
              <a:rPr lang="en-US" dirty="0"/>
              <a:t>	-  Privacy is not always guaranteed</a:t>
            </a:r>
          </a:p>
          <a:p>
            <a:endParaRPr lang="en-US" dirty="0"/>
          </a:p>
          <a:p>
            <a:r>
              <a:rPr lang="en-US" dirty="0"/>
              <a:t>	- Generating single genome</a:t>
            </a:r>
          </a:p>
          <a:p>
            <a:endParaRPr lang="en-US" dirty="0"/>
          </a:p>
          <a:p>
            <a:r>
              <a:rPr lang="en-US" dirty="0"/>
              <a:t>	- Difficulty to develop an optimal model</a:t>
            </a:r>
          </a:p>
        </p:txBody>
      </p:sp>
      <p:sp>
        <p:nvSpPr>
          <p:cNvPr id="7" name="TextBox 6">
            <a:extLst>
              <a:ext uri="{FF2B5EF4-FFF2-40B4-BE49-F238E27FC236}">
                <a16:creationId xmlns:a16="http://schemas.microsoft.com/office/drawing/2014/main" id="{A98822CB-1089-4FEA-BB00-CE7368786950}"/>
              </a:ext>
            </a:extLst>
          </p:cNvPr>
          <p:cNvSpPr txBox="1"/>
          <p:nvPr/>
        </p:nvSpPr>
        <p:spPr>
          <a:xfrm>
            <a:off x="1023456" y="1519806"/>
            <a:ext cx="7041757" cy="2308324"/>
          </a:xfrm>
          <a:prstGeom prst="rect">
            <a:avLst/>
          </a:prstGeom>
          <a:noFill/>
        </p:spPr>
        <p:txBody>
          <a:bodyPr wrap="square" rtlCol="0">
            <a:spAutoFit/>
          </a:bodyPr>
          <a:lstStyle/>
          <a:p>
            <a:r>
              <a:rPr lang="en-US" dirty="0"/>
              <a:t>Pros:</a:t>
            </a:r>
          </a:p>
          <a:p>
            <a:r>
              <a:rPr lang="en-US" dirty="0"/>
              <a:t>	- No parameters or demographics needed</a:t>
            </a:r>
          </a:p>
          <a:p>
            <a:endParaRPr lang="en-US" dirty="0"/>
          </a:p>
          <a:p>
            <a:r>
              <a:rPr lang="en-US" dirty="0"/>
              <a:t>	- No duplication of real genome</a:t>
            </a:r>
          </a:p>
          <a:p>
            <a:endParaRPr lang="en-US" dirty="0"/>
          </a:p>
          <a:p>
            <a:r>
              <a:rPr lang="en-US" dirty="0"/>
              <a:t>	- population diversification</a:t>
            </a:r>
          </a:p>
          <a:p>
            <a:endParaRPr lang="en-US" dirty="0"/>
          </a:p>
          <a:p>
            <a:r>
              <a:rPr lang="en-US" dirty="0"/>
              <a:t>	- Ability to reuse trained and efficient models</a:t>
            </a:r>
          </a:p>
        </p:txBody>
      </p:sp>
    </p:spTree>
    <p:extLst>
      <p:ext uri="{BB962C8B-B14F-4D97-AF65-F5344CB8AC3E}">
        <p14:creationId xmlns:p14="http://schemas.microsoft.com/office/powerpoint/2010/main" val="346143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Genome Generation</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6" name="Title 1">
            <a:extLst>
              <a:ext uri="{FF2B5EF4-FFF2-40B4-BE49-F238E27FC236}">
                <a16:creationId xmlns:a16="http://schemas.microsoft.com/office/drawing/2014/main" id="{6EAF8863-F375-4146-B108-CB13FBE60673}"/>
              </a:ext>
            </a:extLst>
          </p:cNvPr>
          <p:cNvSpPr txBox="1">
            <a:spLocks/>
          </p:cNvSpPr>
          <p:nvPr/>
        </p:nvSpPr>
        <p:spPr>
          <a:xfrm>
            <a:off x="671498" y="1640718"/>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Conclusion</a:t>
            </a:r>
          </a:p>
        </p:txBody>
      </p:sp>
      <p:sp>
        <p:nvSpPr>
          <p:cNvPr id="3" name="TextBox 2">
            <a:extLst>
              <a:ext uri="{FF2B5EF4-FFF2-40B4-BE49-F238E27FC236}">
                <a16:creationId xmlns:a16="http://schemas.microsoft.com/office/drawing/2014/main" id="{0FDE8EB2-A06A-484A-8CDF-1A3566E07E18}"/>
              </a:ext>
            </a:extLst>
          </p:cNvPr>
          <p:cNvSpPr txBox="1"/>
          <p:nvPr/>
        </p:nvSpPr>
        <p:spPr>
          <a:xfrm>
            <a:off x="699721" y="2611233"/>
            <a:ext cx="7744557" cy="2031325"/>
          </a:xfrm>
          <a:prstGeom prst="rect">
            <a:avLst/>
          </a:prstGeom>
          <a:noFill/>
        </p:spPr>
        <p:txBody>
          <a:bodyPr wrap="square" rtlCol="0">
            <a:spAutoFit/>
          </a:bodyPr>
          <a:lstStyle/>
          <a:p>
            <a:pPr marL="285750" indent="-285750" algn="l">
              <a:buFontTx/>
              <a:buChar char="-"/>
            </a:pPr>
            <a:r>
              <a:rPr lang="en-US" dirty="0">
                <a:latin typeface="MinionPro-Regular"/>
              </a:rPr>
              <a:t>First step of a new approach for artificial genomes generation</a:t>
            </a:r>
          </a:p>
          <a:p>
            <a:pPr marL="285750" indent="-285750" algn="l">
              <a:buFontTx/>
              <a:buChar char="-"/>
            </a:pPr>
            <a:endParaRPr lang="en-US" dirty="0">
              <a:latin typeface="MinionPro-Regular"/>
            </a:endParaRPr>
          </a:p>
          <a:p>
            <a:pPr marL="285750" indent="-285750" algn="l">
              <a:buFontTx/>
              <a:buChar char="-"/>
            </a:pPr>
            <a:r>
              <a:rPr lang="en-US" dirty="0"/>
              <a:t>Needs a new way to evaluate</a:t>
            </a:r>
          </a:p>
          <a:p>
            <a:pPr marL="285750" indent="-285750" algn="l">
              <a:buFontTx/>
              <a:buChar char="-"/>
            </a:pPr>
            <a:endParaRPr lang="en-US" dirty="0"/>
          </a:p>
          <a:p>
            <a:pPr marL="285750" indent="-285750" algn="l">
              <a:buFontTx/>
              <a:buChar char="-"/>
            </a:pPr>
            <a:r>
              <a:rPr lang="en-US" dirty="0"/>
              <a:t>To be used a whole</a:t>
            </a:r>
          </a:p>
          <a:p>
            <a:pPr marL="285750" indent="-285750" algn="l">
              <a:buFontTx/>
              <a:buChar char="-"/>
            </a:pPr>
            <a:endParaRPr lang="en-US" dirty="0"/>
          </a:p>
          <a:p>
            <a:pPr marL="285750" indent="-285750" algn="l">
              <a:buFontTx/>
              <a:buChar char="-"/>
            </a:pPr>
            <a:endParaRPr lang="en-US" dirty="0"/>
          </a:p>
        </p:txBody>
      </p:sp>
    </p:spTree>
    <p:extLst>
      <p:ext uri="{BB962C8B-B14F-4D97-AF65-F5344CB8AC3E}">
        <p14:creationId xmlns:p14="http://schemas.microsoft.com/office/powerpoint/2010/main" val="1825855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References</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448657"/>
            <a:ext cx="7640295" cy="5909310"/>
          </a:xfrm>
          <a:prstGeom prst="rect">
            <a:avLst/>
          </a:prstGeom>
          <a:noFill/>
        </p:spPr>
        <p:txBody>
          <a:bodyPr wrap="square" rtlCol="0">
            <a:spAutoFit/>
          </a:bodyPr>
          <a:lstStyle/>
          <a:p>
            <a:pPr marL="285750" indent="-285750">
              <a:buFontTx/>
              <a:buChar char="-"/>
            </a:pPr>
            <a:r>
              <a:rPr lang="en-US" dirty="0"/>
              <a:t>https://</a:t>
            </a:r>
            <a:r>
              <a:rPr lang="en-US" dirty="0" err="1"/>
              <a:t>genomeprivacy.org</a:t>
            </a:r>
            <a:r>
              <a:rPr lang="en-US" dirty="0"/>
              <a:t>/event/6th-international-workshop-on-%E2%80%8Bgenome-privacy-and-security-genopri19/</a:t>
            </a:r>
          </a:p>
          <a:p>
            <a:pPr marL="285750" indent="-285750">
              <a:buFontTx/>
              <a:buChar char="-"/>
            </a:pPr>
            <a:r>
              <a:rPr lang="en-US" dirty="0">
                <a:hlinkClick r:id="rId4"/>
              </a:rPr>
              <a:t>https://www.genome.gov/about-nhgri/Policies-Guidance/Privacy</a:t>
            </a:r>
            <a:endParaRPr lang="en-US" dirty="0"/>
          </a:p>
          <a:p>
            <a:pPr marL="285750" indent="-285750">
              <a:buFontTx/>
              <a:buChar char="-"/>
            </a:pPr>
            <a:r>
              <a:rPr lang="en-US" dirty="0">
                <a:hlinkClick r:id="rId5"/>
              </a:rPr>
              <a:t>https://scienews.com/images/2018/07/8c1d19aac7bc9d33a494c7e02a64386b.jpg</a:t>
            </a:r>
            <a:endParaRPr lang="en-US" dirty="0"/>
          </a:p>
          <a:p>
            <a:pPr marL="285750" indent="-285750">
              <a:buFontTx/>
              <a:buChar char="-"/>
            </a:pPr>
            <a:r>
              <a:rPr lang="en-US" dirty="0">
                <a:hlinkClick r:id="rId6"/>
              </a:rPr>
              <a:t>https://commonfund.nih.gov/sites/default/files/Artificial%20DNA%20molecule,%20the%20concept%20of%20artificial%20intelligence%20-%20587805514%20(750x420).jpg</a:t>
            </a:r>
            <a:endParaRPr lang="en-US" dirty="0"/>
          </a:p>
          <a:p>
            <a:pPr marL="285750" indent="-285750">
              <a:buFontTx/>
              <a:buChar char="-"/>
            </a:pPr>
            <a:r>
              <a:rPr lang="en-US" dirty="0">
                <a:hlinkClick r:id="rId7"/>
              </a:rPr>
              <a:t>https://deepai.org/machine-learning-glossary-and-terms/generative-adversarial-network</a:t>
            </a:r>
            <a:endParaRPr lang="en-US" dirty="0"/>
          </a:p>
          <a:p>
            <a:pPr marL="285750" indent="-285750">
              <a:buFontTx/>
              <a:buChar char="-"/>
            </a:pPr>
            <a:r>
              <a:rPr lang="en-US" dirty="0">
                <a:hlinkClick r:id="rId8"/>
              </a:rPr>
              <a:t>https://www.megaputer.com/wp-content/uploads/neural-network-diagram.png</a:t>
            </a:r>
            <a:endParaRPr lang="en-US" dirty="0"/>
          </a:p>
          <a:p>
            <a:pPr marL="285750" indent="-285750">
              <a:buFontTx/>
              <a:buChar char="-"/>
            </a:pPr>
            <a:r>
              <a:rPr lang="en-US" dirty="0">
                <a:hlinkClick r:id="rId9"/>
              </a:rPr>
              <a:t>https://www.researchgate.net/publication/340411893/figure/fig1/AS:877637589295105@1586256515794/a-Total-Analog-Memristive-Deep-Convolutional-Generative-Adversarial-Network-AM-DCGAN.ppm</a:t>
            </a:r>
            <a:endParaRPr lang="en-US" dirty="0"/>
          </a:p>
          <a:p>
            <a:pPr marL="285750" indent="-285750">
              <a:buFontTx/>
              <a:buChar char="-"/>
            </a:pPr>
            <a:r>
              <a:rPr lang="en-US" dirty="0">
                <a:hlinkClick r:id="rId10"/>
              </a:rPr>
              <a:t>https://medium.datadriveninvestor.com/an-intuitive-introduction-of-restricted-boltzmann-machine-rbm-14f4382a0dbb</a:t>
            </a:r>
            <a:endParaRPr lang="en-US" dirty="0"/>
          </a:p>
          <a:p>
            <a:pPr marL="285750" indent="-285750">
              <a:buFontTx/>
              <a:buChar char="-"/>
            </a:pPr>
            <a:r>
              <a:rPr lang="en-US" dirty="0">
                <a:hlinkClick r:id="rId11"/>
              </a:rPr>
              <a:t>https://www.internationalgenome.org/data</a:t>
            </a:r>
            <a:endParaRPr lang="en-US" dirty="0"/>
          </a:p>
          <a:p>
            <a:pPr marL="285750" indent="-285750">
              <a:buFontTx/>
              <a:buChar char="-"/>
            </a:pPr>
            <a:r>
              <a:rPr lang="en-US" dirty="0">
                <a:hlinkClick r:id="rId12"/>
              </a:rPr>
              <a:t>https://machinelearningmastery.com/rectified-linear-activation-function-for-deep-learning-neural-networks/</a:t>
            </a:r>
            <a:endParaRPr lang="en-US" dirty="0"/>
          </a:p>
          <a:p>
            <a:pPr marL="285750" indent="-285750">
              <a:buFontTx/>
              <a:buChar char="-"/>
            </a:pPr>
            <a:endParaRPr lang="en-US" dirty="0"/>
          </a:p>
        </p:txBody>
      </p:sp>
    </p:spTree>
    <p:extLst>
      <p:ext uri="{BB962C8B-B14F-4D97-AF65-F5344CB8AC3E}">
        <p14:creationId xmlns:p14="http://schemas.microsoft.com/office/powerpoint/2010/main" val="2843499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457593"/>
            <a:ext cx="7393715" cy="991064"/>
          </a:xfrm>
        </p:spPr>
        <p:txBody>
          <a:bodyPr anchor="t">
            <a:normAutofit/>
          </a:bodyPr>
          <a:lstStyle/>
          <a:p>
            <a:pPr algn="ctr"/>
            <a:r>
              <a:rPr lang="en-US" sz="3200" dirty="0">
                <a:solidFill>
                  <a:srgbClr val="FFCA29"/>
                </a:solidFill>
              </a:rPr>
              <a:t>References</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1448657"/>
            <a:ext cx="7640295" cy="1477328"/>
          </a:xfrm>
          <a:prstGeom prst="rect">
            <a:avLst/>
          </a:prstGeom>
          <a:noFill/>
        </p:spPr>
        <p:txBody>
          <a:bodyPr wrap="square" rtlCol="0">
            <a:spAutoFit/>
          </a:bodyPr>
          <a:lstStyle/>
          <a:p>
            <a:pPr marL="285750" indent="-285750">
              <a:buFontTx/>
              <a:buChar char="-"/>
            </a:pPr>
            <a:r>
              <a:rPr lang="en-US" dirty="0">
                <a:hlinkClick r:id="rId4"/>
              </a:rPr>
              <a:t>https://www.internationalgenome.org/data</a:t>
            </a:r>
            <a:endParaRPr lang="en-US" dirty="0"/>
          </a:p>
          <a:p>
            <a:pPr marL="285750" indent="-285750">
              <a:buFontTx/>
              <a:buChar char="-"/>
            </a:pPr>
            <a:r>
              <a:rPr lang="en-US" dirty="0">
                <a:hlinkClick r:id="rId5"/>
              </a:rPr>
              <a:t>https://machinelearningmastery.com/rectified-linear-activation-function-for-deep-learning-neural-networks/</a:t>
            </a:r>
            <a:endParaRPr lang="en-US" dirty="0"/>
          </a:p>
          <a:p>
            <a:pPr marL="285750" indent="-285750">
              <a:buFontTx/>
              <a:buChar char="-"/>
            </a:pPr>
            <a:r>
              <a:rPr lang="en-US" dirty="0">
                <a:hlinkClick r:id="rId6"/>
              </a:rPr>
              <a:t>https://genomics.ut.ee/en/biobank.ee/data-access</a:t>
            </a:r>
            <a:endParaRPr lang="en-US" dirty="0"/>
          </a:p>
          <a:p>
            <a:pPr marL="285750" indent="-285750">
              <a:buFontTx/>
              <a:buChar char="-"/>
            </a:pPr>
            <a:endParaRPr lang="en-US" dirty="0"/>
          </a:p>
        </p:txBody>
      </p:sp>
    </p:spTree>
    <p:extLst>
      <p:ext uri="{BB962C8B-B14F-4D97-AF65-F5344CB8AC3E}">
        <p14:creationId xmlns:p14="http://schemas.microsoft.com/office/powerpoint/2010/main" val="149956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291" cy="6858000"/>
          </a:xfrm>
          <a:prstGeom prst="rect">
            <a:avLst/>
          </a:prstGeom>
        </p:spPr>
      </p:pic>
      <p:sp>
        <p:nvSpPr>
          <p:cNvPr id="2" name="Title 1"/>
          <p:cNvSpPr>
            <a:spLocks noGrp="1"/>
          </p:cNvSpPr>
          <p:nvPr>
            <p:ph type="ctrTitle"/>
          </p:nvPr>
        </p:nvSpPr>
        <p:spPr>
          <a:xfrm>
            <a:off x="4756923" y="2741683"/>
            <a:ext cx="3842519" cy="678730"/>
          </a:xfrm>
        </p:spPr>
        <p:txBody>
          <a:bodyPr>
            <a:noAutofit/>
          </a:bodyPr>
          <a:lstStyle/>
          <a:p>
            <a:pPr algn="r"/>
            <a:r>
              <a:rPr lang="en-US" sz="3600" b="1" dirty="0">
                <a:latin typeface="Helvetica" charset="0"/>
                <a:ea typeface="Helvetica" charset="0"/>
                <a:cs typeface="Helvetica" charset="0"/>
              </a:rPr>
              <a:t>Closing Slide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Tree>
    <p:extLst>
      <p:ext uri="{BB962C8B-B14F-4D97-AF65-F5344CB8AC3E}">
        <p14:creationId xmlns:p14="http://schemas.microsoft.com/office/powerpoint/2010/main" val="130864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7" y="1896617"/>
            <a:ext cx="7393715" cy="970515"/>
          </a:xfrm>
        </p:spPr>
        <p:txBody>
          <a:bodyPr anchor="t">
            <a:normAutofit/>
          </a:bodyPr>
          <a:lstStyle/>
          <a:p>
            <a:r>
              <a:rPr lang="en-US" sz="2800" u="sng" dirty="0"/>
              <a:t>Underrepresented population</a:t>
            </a:r>
            <a:endParaRPr lang="en-US" sz="2800" b="1" u="sng" dirty="0"/>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7" y="2764390"/>
            <a:ext cx="7640295" cy="1754326"/>
          </a:xfrm>
          <a:prstGeom prst="rect">
            <a:avLst/>
          </a:prstGeom>
          <a:noFill/>
        </p:spPr>
        <p:txBody>
          <a:bodyPr wrap="square" rtlCol="0">
            <a:spAutoFit/>
          </a:bodyPr>
          <a:lstStyle/>
          <a:p>
            <a:pPr marL="285750" indent="-285750">
              <a:buFontTx/>
              <a:buChar char="-"/>
            </a:pPr>
            <a:r>
              <a:rPr lang="en-US" dirty="0"/>
              <a:t>Representation of the global population</a:t>
            </a:r>
          </a:p>
          <a:p>
            <a:pPr marL="285750" indent="-285750">
              <a:buFontTx/>
              <a:buChar char="-"/>
            </a:pPr>
            <a:endParaRPr lang="en-US" dirty="0"/>
          </a:p>
          <a:p>
            <a:pPr marL="1200150" lvl="2" indent="-285750">
              <a:buFont typeface="Arial" panose="020B0604020202020204" pitchFamily="34" charset="0"/>
              <a:buChar char="•"/>
            </a:pPr>
            <a:endParaRPr lang="en-US" dirty="0"/>
          </a:p>
          <a:p>
            <a:pPr marL="285750" indent="-285750">
              <a:buFontTx/>
              <a:buChar char="-"/>
            </a:pPr>
            <a:r>
              <a:rPr lang="en-US" dirty="0"/>
              <a:t>Study on specific community </a:t>
            </a:r>
          </a:p>
          <a:p>
            <a:pPr marL="285750" indent="-285750">
              <a:buFontTx/>
              <a:buChar char="-"/>
            </a:pPr>
            <a:endParaRPr lang="en-US" dirty="0"/>
          </a:p>
          <a:p>
            <a:pPr lvl="2"/>
            <a:r>
              <a:rPr lang="en-US" dirty="0"/>
              <a:t>	</a:t>
            </a:r>
          </a:p>
        </p:txBody>
      </p:sp>
      <p:sp>
        <p:nvSpPr>
          <p:cNvPr id="7" name="Title 1">
            <a:extLst>
              <a:ext uri="{FF2B5EF4-FFF2-40B4-BE49-F238E27FC236}">
                <a16:creationId xmlns:a16="http://schemas.microsoft.com/office/drawing/2014/main" id="{1D8B1A61-EA54-8F44-AB20-74A927CD2DE1}"/>
              </a:ext>
            </a:extLst>
          </p:cNvPr>
          <p:cNvSpPr txBox="1">
            <a:spLocks/>
          </p:cNvSpPr>
          <p:nvPr/>
        </p:nvSpPr>
        <p:spPr>
          <a:xfrm>
            <a:off x="671498" y="365125"/>
            <a:ext cx="7393715" cy="14287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pPr algn="ctr"/>
            <a:r>
              <a:rPr lang="en-US" sz="3200" dirty="0">
                <a:solidFill>
                  <a:srgbClr val="FFCA29"/>
                </a:solidFill>
              </a:rPr>
              <a:t>Why is creating an artificial human genome important ?</a:t>
            </a:r>
          </a:p>
        </p:txBody>
      </p:sp>
    </p:spTree>
    <p:extLst>
      <p:ext uri="{BB962C8B-B14F-4D97-AF65-F5344CB8AC3E}">
        <p14:creationId xmlns:p14="http://schemas.microsoft.com/office/powerpoint/2010/main" val="280994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1793875"/>
            <a:ext cx="7393715" cy="970515"/>
          </a:xfrm>
        </p:spPr>
        <p:txBody>
          <a:bodyPr anchor="t">
            <a:noAutofit/>
          </a:bodyPr>
          <a:lstStyle/>
          <a:p>
            <a:r>
              <a:rPr lang="en-US" sz="2800" u="sng" dirty="0"/>
              <a:t>Increase existing data available</a:t>
            </a:r>
            <a:endParaRPr lang="en-US" sz="2800" b="1" u="sng" dirty="0"/>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8" y="2764390"/>
            <a:ext cx="7640295" cy="2585323"/>
          </a:xfrm>
          <a:prstGeom prst="rect">
            <a:avLst/>
          </a:prstGeom>
          <a:noFill/>
        </p:spPr>
        <p:txBody>
          <a:bodyPr wrap="square" rtlCol="0">
            <a:spAutoFit/>
          </a:bodyPr>
          <a:lstStyle/>
          <a:p>
            <a:pPr marL="285750" indent="-285750">
              <a:buFontTx/>
              <a:buChar char="-"/>
            </a:pPr>
            <a:r>
              <a:rPr lang="en-US" dirty="0"/>
              <a:t>Bigger data sets for the academia</a:t>
            </a:r>
          </a:p>
          <a:p>
            <a:pPr lvl="2"/>
            <a:endParaRPr lang="en-US" dirty="0"/>
          </a:p>
          <a:p>
            <a:pPr marL="285750" indent="-285750">
              <a:buFontTx/>
              <a:buChar char="-"/>
            </a:pPr>
            <a:r>
              <a:rPr lang="en-US" dirty="0"/>
              <a:t>More diverse data sets</a:t>
            </a:r>
          </a:p>
          <a:p>
            <a:pPr marL="285750" indent="-285750">
              <a:buFontTx/>
              <a:buChar char="-"/>
            </a:pPr>
            <a:endParaRPr lang="en-US" dirty="0"/>
          </a:p>
          <a:p>
            <a:pPr marL="285750" indent="-285750">
              <a:buFontTx/>
              <a:buChar char="-"/>
            </a:pPr>
            <a:r>
              <a:rPr lang="en-US" dirty="0"/>
              <a:t>Larger freedom for data pre-processing</a:t>
            </a:r>
          </a:p>
          <a:p>
            <a:pPr marL="285750" indent="-285750">
              <a:buFontTx/>
              <a:buChar char="-"/>
            </a:pPr>
            <a:endParaRPr lang="en-US" dirty="0"/>
          </a:p>
          <a:p>
            <a:pPr marL="285750" indent="-285750">
              <a:buFontTx/>
              <a:buChar char="-"/>
            </a:pPr>
            <a:r>
              <a:rPr lang="en-US" dirty="0"/>
              <a:t>Implementation of newest technics  </a:t>
            </a:r>
          </a:p>
          <a:p>
            <a:pPr marL="285750" indent="-285750">
              <a:buFontTx/>
              <a:buChar char="-"/>
            </a:pPr>
            <a:endParaRPr lang="en-US" dirty="0"/>
          </a:p>
          <a:p>
            <a:pPr lvl="2"/>
            <a:r>
              <a:rPr lang="en-US" dirty="0"/>
              <a:t>	</a:t>
            </a:r>
          </a:p>
        </p:txBody>
      </p:sp>
      <p:sp>
        <p:nvSpPr>
          <p:cNvPr id="5" name="Title 1">
            <a:extLst>
              <a:ext uri="{FF2B5EF4-FFF2-40B4-BE49-F238E27FC236}">
                <a16:creationId xmlns:a16="http://schemas.microsoft.com/office/drawing/2014/main" id="{7E5590C1-4EE7-E640-B63C-562430031A2E}"/>
              </a:ext>
            </a:extLst>
          </p:cNvPr>
          <p:cNvSpPr txBox="1">
            <a:spLocks/>
          </p:cNvSpPr>
          <p:nvPr/>
        </p:nvSpPr>
        <p:spPr>
          <a:xfrm>
            <a:off x="671498" y="365125"/>
            <a:ext cx="7393715" cy="14287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pPr algn="ctr"/>
            <a:r>
              <a:rPr lang="en-US" sz="3200" dirty="0">
                <a:solidFill>
                  <a:srgbClr val="FFCA29"/>
                </a:solidFill>
              </a:rPr>
              <a:t>Why is creating an artificial human genome important ?</a:t>
            </a:r>
          </a:p>
        </p:txBody>
      </p:sp>
    </p:spTree>
    <p:extLst>
      <p:ext uri="{BB962C8B-B14F-4D97-AF65-F5344CB8AC3E}">
        <p14:creationId xmlns:p14="http://schemas.microsoft.com/office/powerpoint/2010/main" val="262394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529512"/>
            <a:ext cx="7393715" cy="970515"/>
          </a:xfrm>
        </p:spPr>
        <p:txBody>
          <a:bodyPr anchor="t">
            <a:normAutofit/>
          </a:bodyPr>
          <a:lstStyle/>
          <a:p>
            <a:pPr algn="ctr"/>
            <a:r>
              <a:rPr lang="en-US" sz="3200" dirty="0">
                <a:solidFill>
                  <a:srgbClr val="FFCA29"/>
                </a:solidFill>
              </a:rPr>
              <a:t>Limitations and challenges</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751852" y="1500027"/>
            <a:ext cx="7640295" cy="1477328"/>
          </a:xfrm>
          <a:prstGeom prst="rect">
            <a:avLst/>
          </a:prstGeom>
          <a:noFill/>
        </p:spPr>
        <p:txBody>
          <a:bodyPr wrap="square" rtlCol="0">
            <a:spAutoFit/>
          </a:bodyPr>
          <a:lstStyle/>
          <a:p>
            <a:pPr marL="285750" indent="-285750">
              <a:buFontTx/>
              <a:buChar char="-"/>
            </a:pPr>
            <a:r>
              <a:rPr lang="en-US" dirty="0"/>
              <a:t>Genome complexity</a:t>
            </a:r>
          </a:p>
          <a:p>
            <a:pPr lvl="2"/>
            <a:endParaRPr lang="en-US" dirty="0"/>
          </a:p>
          <a:p>
            <a:pPr lvl="2"/>
            <a:endParaRPr lang="en-US" dirty="0"/>
          </a:p>
          <a:p>
            <a:pPr marL="285750" indent="-285750">
              <a:buFontTx/>
              <a:buChar char="-"/>
            </a:pPr>
            <a:r>
              <a:rPr lang="en-US" dirty="0"/>
              <a:t>Computational limitations</a:t>
            </a:r>
          </a:p>
          <a:p>
            <a:pPr lvl="2"/>
            <a:r>
              <a:rPr lang="en-US" dirty="0"/>
              <a:t>	</a:t>
            </a:r>
          </a:p>
        </p:txBody>
      </p:sp>
      <p:pic>
        <p:nvPicPr>
          <p:cNvPr id="6146" name="Picture 2">
            <a:extLst>
              <a:ext uri="{FF2B5EF4-FFF2-40B4-BE49-F238E27FC236}">
                <a16:creationId xmlns:a16="http://schemas.microsoft.com/office/drawing/2014/main" id="{938B6D4F-D40B-8249-9236-EC634E95F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938" y="3429000"/>
            <a:ext cx="6750122" cy="259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86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529512"/>
            <a:ext cx="7393715" cy="970515"/>
          </a:xfrm>
        </p:spPr>
        <p:txBody>
          <a:bodyPr anchor="t">
            <a:normAutofit/>
          </a:bodyPr>
          <a:lstStyle/>
          <a:p>
            <a:pPr algn="ctr"/>
            <a:r>
              <a:rPr lang="en-US" sz="3200" dirty="0">
                <a:solidFill>
                  <a:srgbClr val="FFCA29"/>
                </a:solidFill>
              </a:rPr>
              <a:t>Limitations and challenges</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3" name="TextBox 2">
            <a:extLst>
              <a:ext uri="{FF2B5EF4-FFF2-40B4-BE49-F238E27FC236}">
                <a16:creationId xmlns:a16="http://schemas.microsoft.com/office/drawing/2014/main" id="{2D948A62-B90A-1D41-9590-1B148F6BE9DB}"/>
              </a:ext>
            </a:extLst>
          </p:cNvPr>
          <p:cNvSpPr txBox="1"/>
          <p:nvPr/>
        </p:nvSpPr>
        <p:spPr>
          <a:xfrm>
            <a:off x="671496" y="2300231"/>
            <a:ext cx="7640295" cy="1477328"/>
          </a:xfrm>
          <a:prstGeom prst="rect">
            <a:avLst/>
          </a:prstGeom>
          <a:noFill/>
        </p:spPr>
        <p:txBody>
          <a:bodyPr wrap="square" rtlCol="0">
            <a:spAutoFit/>
          </a:bodyPr>
          <a:lstStyle/>
          <a:p>
            <a:r>
              <a:rPr lang="en-US" dirty="0"/>
              <a:t>-    Whole genome generation </a:t>
            </a:r>
          </a:p>
          <a:p>
            <a:pPr marL="285750" indent="-285750">
              <a:buFontTx/>
              <a:buChar char="-"/>
            </a:pPr>
            <a:endParaRPr lang="en-US" dirty="0"/>
          </a:p>
          <a:p>
            <a:pPr marL="285750" indent="-285750">
              <a:buFontTx/>
              <a:buChar char="-"/>
            </a:pPr>
            <a:r>
              <a:rPr lang="en-US" dirty="0"/>
              <a:t>Discover intrinsic properties of data </a:t>
            </a:r>
          </a:p>
          <a:p>
            <a:pPr marL="285750" indent="-285750">
              <a:buFontTx/>
              <a:buChar char="-"/>
            </a:pPr>
            <a:endParaRPr lang="en-US" dirty="0"/>
          </a:p>
          <a:p>
            <a:r>
              <a:rPr lang="en-US" dirty="0"/>
              <a:t>	</a:t>
            </a:r>
          </a:p>
        </p:txBody>
      </p:sp>
      <p:sp>
        <p:nvSpPr>
          <p:cNvPr id="5" name="Title 1">
            <a:extLst>
              <a:ext uri="{FF2B5EF4-FFF2-40B4-BE49-F238E27FC236}">
                <a16:creationId xmlns:a16="http://schemas.microsoft.com/office/drawing/2014/main" id="{939721B1-4174-B04F-9C03-12A86B2E40F8}"/>
              </a:ext>
            </a:extLst>
          </p:cNvPr>
          <p:cNvSpPr txBox="1">
            <a:spLocks/>
          </p:cNvSpPr>
          <p:nvPr/>
        </p:nvSpPr>
        <p:spPr>
          <a:xfrm>
            <a:off x="671497" y="1497066"/>
            <a:ext cx="7393715" cy="80316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Genome complexity</a:t>
            </a:r>
          </a:p>
        </p:txBody>
      </p:sp>
    </p:spTree>
    <p:extLst>
      <p:ext uri="{BB962C8B-B14F-4D97-AF65-F5344CB8AC3E}">
        <p14:creationId xmlns:p14="http://schemas.microsoft.com/office/powerpoint/2010/main" val="1600297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498" y="529512"/>
            <a:ext cx="7393715" cy="970515"/>
          </a:xfrm>
        </p:spPr>
        <p:txBody>
          <a:bodyPr anchor="t">
            <a:normAutofit/>
          </a:bodyPr>
          <a:lstStyle/>
          <a:p>
            <a:pPr algn="ctr"/>
            <a:r>
              <a:rPr lang="en-US" sz="3200" dirty="0">
                <a:solidFill>
                  <a:srgbClr val="FFCA29"/>
                </a:solidFill>
              </a:rPr>
              <a:t>Limitations and challenges</a:t>
            </a:r>
          </a:p>
        </p:txBody>
      </p:sp>
      <p:pic>
        <p:nvPicPr>
          <p:cNvPr id="4" name="Picture 3">
            <a:extLst>
              <a:ext uri="{FF2B5EF4-FFF2-40B4-BE49-F238E27FC236}">
                <a16:creationId xmlns:a16="http://schemas.microsoft.com/office/drawing/2014/main" id="{810303E9-EF4D-634B-82AF-ED182E7FF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54" y="6087031"/>
            <a:ext cx="571343" cy="770969"/>
          </a:xfrm>
          <a:prstGeom prst="rect">
            <a:avLst/>
          </a:prstGeom>
        </p:spPr>
      </p:pic>
      <p:sp>
        <p:nvSpPr>
          <p:cNvPr id="5" name="Title 1">
            <a:extLst>
              <a:ext uri="{FF2B5EF4-FFF2-40B4-BE49-F238E27FC236}">
                <a16:creationId xmlns:a16="http://schemas.microsoft.com/office/drawing/2014/main" id="{79E001B0-8681-8C44-BB0B-A9C4C8029F80}"/>
              </a:ext>
            </a:extLst>
          </p:cNvPr>
          <p:cNvSpPr txBox="1">
            <a:spLocks/>
          </p:cNvSpPr>
          <p:nvPr/>
        </p:nvSpPr>
        <p:spPr>
          <a:xfrm>
            <a:off x="548207" y="1532763"/>
            <a:ext cx="7393715" cy="970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r>
              <a:rPr lang="en-US" sz="2800" u="sng" dirty="0"/>
              <a:t>Computational limitations</a:t>
            </a:r>
          </a:p>
        </p:txBody>
      </p:sp>
      <p:sp>
        <p:nvSpPr>
          <p:cNvPr id="9" name="TextBox 8">
            <a:extLst>
              <a:ext uri="{FF2B5EF4-FFF2-40B4-BE49-F238E27FC236}">
                <a16:creationId xmlns:a16="http://schemas.microsoft.com/office/drawing/2014/main" id="{9DBBC46E-4925-C941-B78C-2784CB9414C5}"/>
              </a:ext>
            </a:extLst>
          </p:cNvPr>
          <p:cNvSpPr txBox="1"/>
          <p:nvPr/>
        </p:nvSpPr>
        <p:spPr>
          <a:xfrm>
            <a:off x="671498" y="2536014"/>
            <a:ext cx="7640295" cy="2031325"/>
          </a:xfrm>
          <a:prstGeom prst="rect">
            <a:avLst/>
          </a:prstGeom>
          <a:noFill/>
        </p:spPr>
        <p:txBody>
          <a:bodyPr wrap="square" rtlCol="0">
            <a:spAutoFit/>
          </a:bodyPr>
          <a:lstStyle/>
          <a:p>
            <a:pPr marL="285750" indent="-285750">
              <a:buFontTx/>
              <a:buChar char="-"/>
            </a:pPr>
            <a:r>
              <a:rPr lang="en-US" dirty="0"/>
              <a:t>Training Data set</a:t>
            </a:r>
          </a:p>
          <a:p>
            <a:endParaRPr lang="en-US" dirty="0"/>
          </a:p>
          <a:p>
            <a:pPr marL="285750" indent="-285750">
              <a:buFontTx/>
              <a:buChar char="-"/>
            </a:pPr>
            <a:r>
              <a:rPr lang="en-US" dirty="0"/>
              <a:t>Neural network accuracy (Generative – Discriminative)</a:t>
            </a:r>
          </a:p>
          <a:p>
            <a:pPr marL="285750" indent="-285750">
              <a:buFontTx/>
              <a:buChar char="-"/>
            </a:pPr>
            <a:endParaRPr lang="en-US" dirty="0"/>
          </a:p>
          <a:p>
            <a:pPr marL="285750" indent="-285750">
              <a:buFontTx/>
              <a:buChar char="-"/>
            </a:pPr>
            <a:r>
              <a:rPr lang="en-US" dirty="0"/>
              <a:t>Genome data size</a:t>
            </a:r>
          </a:p>
          <a:p>
            <a:pPr marL="285750" indent="-285750">
              <a:buFontTx/>
              <a:buChar char="-"/>
            </a:pPr>
            <a:endParaRPr lang="en-US" dirty="0"/>
          </a:p>
          <a:p>
            <a:pPr lvl="2"/>
            <a:r>
              <a:rPr lang="en-US" dirty="0"/>
              <a:t>	</a:t>
            </a:r>
          </a:p>
        </p:txBody>
      </p:sp>
    </p:spTree>
    <p:extLst>
      <p:ext uri="{BB962C8B-B14F-4D97-AF65-F5344CB8AC3E}">
        <p14:creationId xmlns:p14="http://schemas.microsoft.com/office/powerpoint/2010/main" val="15424814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404354-1C83-A941-BD6B-EFF3AA82C30D}" vid="{D9AEB95B-2F2D-6B4F-B5FB-49A25E0A3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UCF Brand-Standard Size Powerpoint</Template>
  <TotalTime>10573</TotalTime>
  <Words>2498</Words>
  <Application>Microsoft Office PowerPoint</Application>
  <PresentationFormat>On-screen Show (4:3)</PresentationFormat>
  <Paragraphs>395</Paragraphs>
  <Slides>46</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Helvetica</vt:lpstr>
      <vt:lpstr>Helvetica Neue</vt:lpstr>
      <vt:lpstr>Helvetica Neue Medium</vt:lpstr>
      <vt:lpstr>Helvetica-Condensed</vt:lpstr>
      <vt:lpstr>MinionPro-Regular</vt:lpstr>
      <vt:lpstr>Roboto</vt:lpstr>
      <vt:lpstr>Office Theme</vt:lpstr>
      <vt:lpstr>Creating artificial human genomes using generative neural networks Chakib Cerny</vt:lpstr>
      <vt:lpstr>Overview</vt:lpstr>
      <vt:lpstr>Why is creating an artificial human genome important ?</vt:lpstr>
      <vt:lpstr>Privacy</vt:lpstr>
      <vt:lpstr>Underrepresented population</vt:lpstr>
      <vt:lpstr>Increase existing data available</vt:lpstr>
      <vt:lpstr>Limitations and challenges</vt:lpstr>
      <vt:lpstr>Limitations and challenges</vt:lpstr>
      <vt:lpstr>Limitations and challenges</vt:lpstr>
      <vt:lpstr>Existing work</vt:lpstr>
      <vt:lpstr>Existing work</vt:lpstr>
      <vt:lpstr>Existing work</vt:lpstr>
      <vt:lpstr>Existing work</vt:lpstr>
      <vt:lpstr>What is a Generative adversarial network (GAN) ?</vt:lpstr>
      <vt:lpstr>What is a Generative adversarial network (GAN) ?</vt:lpstr>
      <vt:lpstr>What is a Generative adversarial network (GAN) ?</vt:lpstr>
      <vt:lpstr>What is a Generative adversarial network (GAN) ?</vt:lpstr>
      <vt:lpstr>What is a Generative adversarial network (GAN) ?</vt:lpstr>
      <vt:lpstr>What is a Generative adversarial network (GAN) ?</vt:lpstr>
      <vt:lpstr>What is a Generative adversarial network (GAN) ?</vt:lpstr>
      <vt:lpstr>What is a Generative adversarial network (GAN) ?</vt:lpstr>
      <vt:lpstr>What is a Generative adversarial network (GAN) ?</vt:lpstr>
      <vt:lpstr>What is a Restricted Boltzmann Machine (RBM) ? </vt:lpstr>
      <vt:lpstr>What is a Restricted Boltzmann Machine (RBM) ? </vt:lpstr>
      <vt:lpstr>What is a Restricted Boltzmann Machine (RBM) ? </vt:lpstr>
      <vt:lpstr>What is a Restricted Boltzmann Machine (RBM) ? </vt:lpstr>
      <vt:lpstr>Genome Wide Reconstruction</vt:lpstr>
      <vt:lpstr>Genome Generation</vt:lpstr>
      <vt:lpstr>Genome Generation</vt:lpstr>
      <vt:lpstr>Genome Wide Reconstruction</vt:lpstr>
      <vt:lpstr>Genome Generation</vt:lpstr>
      <vt:lpstr>Genome Generation</vt:lpstr>
      <vt:lpstr>Genome Generation</vt:lpstr>
      <vt:lpstr>Genome Generation</vt:lpstr>
      <vt:lpstr>Genome Generation</vt:lpstr>
      <vt:lpstr>Genome Generation</vt:lpstr>
      <vt:lpstr>Genome Generation</vt:lpstr>
      <vt:lpstr>Genome Generation</vt:lpstr>
      <vt:lpstr>Genome Generation</vt:lpstr>
      <vt:lpstr>Genome Generation</vt:lpstr>
      <vt:lpstr>Genome Generation</vt:lpstr>
      <vt:lpstr>Genome Wide Reconstruction</vt:lpstr>
      <vt:lpstr>Genome Generation</vt:lpstr>
      <vt:lpstr>References</vt:lpstr>
      <vt:lpstr>References</vt:lpstr>
      <vt:lpstr>Closing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Chakib Cerny</cp:lastModifiedBy>
  <cp:revision>131</cp:revision>
  <cp:lastPrinted>2016-08-29T20:41:10Z</cp:lastPrinted>
  <dcterms:created xsi:type="dcterms:W3CDTF">2016-09-13T13:48:41Z</dcterms:created>
  <dcterms:modified xsi:type="dcterms:W3CDTF">2021-04-19T18:43:17Z</dcterms:modified>
</cp:coreProperties>
</file>